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0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F90212-E76B-4480-A9EA-2F395F0195C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9CCAB-26B1-4EC8-B335-9F99A7408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9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75B62-39D0-BF12-D84C-C42F73E44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A923CC-527D-B3F5-742D-88FAB52C46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09625" y="1198563"/>
            <a:ext cx="5753100" cy="32353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999EFD-6D9C-1245-8C4E-90A6EA19A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8CF63F-B846-6EDD-E051-D6E856C47B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51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A9E0CB-A148-4E3F-8576-9EAE009E013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510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4552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72363-763B-F563-FDFC-8D3D005DF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130E72-0681-E3FD-AE7E-677F62A8BB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7E61C-C8CE-72A0-079D-FB8396EA9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3642-DB34-45BA-912D-EA6D56B2117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8E5CD-3670-BEE2-AB86-AC2367558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5A31B-184D-C924-1783-680605B52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1917-735C-46C4-B28B-EC79BE714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6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80FA0-564E-B60D-0152-B72F1856F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28188-5CA2-0D57-7B4A-8FD4688F7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379A1-A849-755F-42A4-90D3FA4DA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3642-DB34-45BA-912D-EA6D56B2117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E7E9A-2760-424A-BBA6-32A180FA8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9AEF9-FB15-9AD5-52F8-3DA981AA6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1917-735C-46C4-B28B-EC79BE714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867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FB36D-D222-37B7-0182-5799850A7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D356BE-1E42-CF6A-6659-B8BD10A80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EC72C-962E-4AFA-B500-31074DB87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3642-DB34-45BA-912D-EA6D56B2117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1DC0D-1851-A164-E630-E30865D3A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D5991-1092-4E4B-A82C-9845F0ECD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1917-735C-46C4-B28B-EC79BE714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82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B7DD4-4677-F3F6-BB80-4A4B7596E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017A8-DF9D-4F61-39C6-7B63354CF1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53997-4896-1DB1-D9E1-A8867926D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BB833E-D64D-E64A-D1D4-14410CB00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3642-DB34-45BA-912D-EA6D56B2117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733AC-3437-02A1-C3D4-3C04BEEEC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A5393-338F-DB1F-FAF8-BBDF25ACA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1917-735C-46C4-B28B-EC79BE714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5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D91F6-1D3D-9623-6542-26658844F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4F909-D0AB-E0C3-EB78-5694A5BA6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5BF9E5-0AF8-3210-8906-FAB02CA53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1DE683-FA68-351D-C3AD-C9F6567F65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0FEDAC-687C-7BBC-50DC-41674F4D63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CDC485-3BC1-6E00-89DF-F306B7B4A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3642-DB34-45BA-912D-EA6D56B2117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3AF90C-819F-D71B-5929-1D3C92772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E2F876-866C-F035-FD2C-58BA7D068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1917-735C-46C4-B28B-EC79BE714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24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61340-C460-D91F-A4C7-6308ACB7F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A44D64-1DF5-1097-7E2A-D6C30DDDD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3642-DB34-45BA-912D-EA6D56B2117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53F54E-593D-7B7D-098B-7AE438E09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371CA2-EA82-75CF-2507-9871303EC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1917-735C-46C4-B28B-EC79BE714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3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FC3CC5-392C-C53B-BEC6-94053D139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3642-DB34-45BA-912D-EA6D56B2117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23A92E-AA54-1D8B-3D04-FE96D8C0F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FA859-2928-7287-2C9D-C691C4F0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1917-735C-46C4-B28B-EC79BE714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0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5EAE8-C053-976F-61B8-D4F5C2CB4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5DD83-DE28-9040-8264-B396CFB30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9283A-CBAA-727F-B253-D6F085623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E33D14-6B5D-2217-8E47-D978D5043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3642-DB34-45BA-912D-EA6D56B2117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268EC-A3B9-33C6-55DD-E69BE6313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761F90-ACCF-115F-914B-9A5651B1B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1917-735C-46C4-B28B-EC79BE714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81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DA1FE-7254-8EAC-62AB-0063FD98C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5CDD8-3B56-DF03-76FD-12B26AA8DA9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6AACC-5E96-0B93-65A3-66D9EDCC2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A525D1-EB0E-C369-D686-C1E95F521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3642-DB34-45BA-912D-EA6D56B2117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174AB-E734-F5AC-CF89-687B8A017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34CB7E-BCBF-17EF-8685-9A4E76DA4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1917-735C-46C4-B28B-EC79BE714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56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7C293-CF7B-8E05-25B9-82E7E5696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B206D8-0FE7-4FDD-AE0D-882E263E33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095EB-EBD2-E475-3FFF-D4362C140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3642-DB34-45BA-912D-EA6D56B2117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7B9D3-577D-33FB-A91E-43E144DCA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918EB-78DB-77A2-1FE9-60A1EFD2A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1917-735C-46C4-B28B-EC79BE714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7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345D70-7D61-F001-7BBA-BEDC935714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1497DD-F1ED-845C-CA82-BB1F14EC6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9BCF0-429B-C6A8-6E2D-377A2424A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23642-DB34-45BA-912D-EA6D56B2117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6F27E-4BCC-CEAA-0893-0081E8FC6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6F8C8-7390-5988-97BB-FA4C8426E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1917-735C-46C4-B28B-EC79BE714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889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78C84C-0CF3-2929-D561-8F48135B6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064D83-5B2E-F575-2BB7-573808A12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C5214-E29D-D431-4F7A-E8BC084477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223642-DB34-45BA-912D-EA6D56B2117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75D9D-7C42-CEC5-610E-69C16FE5F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59AFB-33B6-B949-FD31-EC53677E70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771917-735C-46C4-B28B-EC79BE714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1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cog-acrin.org/scientific_programs/biomarker-scienc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D9639-DAD5-3B97-6FBE-6468D9AF6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E3D61B5F-C269-5623-396F-446B44991E0E}"/>
              </a:ext>
            </a:extLst>
          </p:cNvPr>
          <p:cNvCxnSpPr>
            <a:cxnSpLocks/>
            <a:endCxn id="69" idx="1"/>
          </p:cNvCxnSpPr>
          <p:nvPr/>
        </p:nvCxnSpPr>
        <p:spPr>
          <a:xfrm>
            <a:off x="6038903" y="3368118"/>
            <a:ext cx="1945723" cy="0"/>
          </a:xfrm>
          <a:prstGeom prst="line">
            <a:avLst/>
          </a:prstGeom>
          <a:ln cap="sq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787BE86-81DC-330A-0741-1B38BE924C5C}"/>
              </a:ext>
            </a:extLst>
          </p:cNvPr>
          <p:cNvCxnSpPr>
            <a:cxnSpLocks/>
          </p:cNvCxnSpPr>
          <p:nvPr/>
        </p:nvCxnSpPr>
        <p:spPr>
          <a:xfrm>
            <a:off x="4711456" y="2315017"/>
            <a:ext cx="0" cy="154997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CD8ECFBA-580A-27DF-FB27-83179DA2B1EF}"/>
              </a:ext>
            </a:extLst>
          </p:cNvPr>
          <p:cNvCxnSpPr>
            <a:cxnSpLocks/>
          </p:cNvCxnSpPr>
          <p:nvPr/>
        </p:nvCxnSpPr>
        <p:spPr>
          <a:xfrm>
            <a:off x="7428070" y="2311842"/>
            <a:ext cx="12128" cy="586734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3E36410-71E6-1653-D009-7B9D191D346B}"/>
              </a:ext>
            </a:extLst>
          </p:cNvPr>
          <p:cNvCxnSpPr>
            <a:cxnSpLocks/>
            <a:endCxn id="76" idx="2"/>
          </p:cNvCxnSpPr>
          <p:nvPr/>
        </p:nvCxnSpPr>
        <p:spPr>
          <a:xfrm flipH="1">
            <a:off x="6023834" y="861374"/>
            <a:ext cx="20823" cy="3186894"/>
          </a:xfrm>
          <a:prstGeom prst="line">
            <a:avLst/>
          </a:prstGeom>
          <a:ln cap="sq">
            <a:miter lim="800000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3AEFE4-6AF4-A308-7E85-810BC860E915}"/>
              </a:ext>
            </a:extLst>
          </p:cNvPr>
          <p:cNvCxnSpPr>
            <a:cxnSpLocks/>
          </p:cNvCxnSpPr>
          <p:nvPr/>
        </p:nvCxnSpPr>
        <p:spPr>
          <a:xfrm flipH="1" flipV="1">
            <a:off x="8492321" y="4031404"/>
            <a:ext cx="0" cy="182880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F6E4234-F3D3-C935-96AE-A7474CCD0F66}"/>
              </a:ext>
            </a:extLst>
          </p:cNvPr>
          <p:cNvCxnSpPr>
            <a:cxnSpLocks/>
          </p:cNvCxnSpPr>
          <p:nvPr/>
        </p:nvCxnSpPr>
        <p:spPr>
          <a:xfrm flipV="1">
            <a:off x="8558804" y="2138861"/>
            <a:ext cx="0" cy="76544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CF5AD5F-E6D6-D728-754B-663A3D27F174}"/>
              </a:ext>
            </a:extLst>
          </p:cNvPr>
          <p:cNvCxnSpPr>
            <a:cxnSpLocks/>
          </p:cNvCxnSpPr>
          <p:nvPr/>
        </p:nvCxnSpPr>
        <p:spPr>
          <a:xfrm flipH="1">
            <a:off x="4718417" y="2465041"/>
            <a:ext cx="0" cy="347472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8B619C5-F944-5B13-0B40-833FAB30B1CD}"/>
              </a:ext>
            </a:extLst>
          </p:cNvPr>
          <p:cNvCxnSpPr>
            <a:cxnSpLocks/>
          </p:cNvCxnSpPr>
          <p:nvPr/>
        </p:nvCxnSpPr>
        <p:spPr>
          <a:xfrm>
            <a:off x="6562873" y="2382336"/>
            <a:ext cx="0" cy="523349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363342BE-EC3C-4A5D-A108-7B191EC5F7AF}"/>
              </a:ext>
            </a:extLst>
          </p:cNvPr>
          <p:cNvCxnSpPr>
            <a:cxnSpLocks/>
          </p:cNvCxnSpPr>
          <p:nvPr/>
        </p:nvCxnSpPr>
        <p:spPr>
          <a:xfrm flipV="1">
            <a:off x="10437110" y="4019588"/>
            <a:ext cx="0" cy="318167"/>
          </a:xfrm>
          <a:prstGeom prst="line">
            <a:avLst/>
          </a:prstGeom>
          <a:ln cap="sq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EB427F6F-0946-1203-AC51-B17759207F86}"/>
              </a:ext>
            </a:extLst>
          </p:cNvPr>
          <p:cNvCxnSpPr>
            <a:cxnSpLocks/>
          </p:cNvCxnSpPr>
          <p:nvPr/>
        </p:nvCxnSpPr>
        <p:spPr>
          <a:xfrm>
            <a:off x="1719732" y="2443856"/>
            <a:ext cx="0" cy="533098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FC018F-4C21-246A-DB05-E47F6F1C0DA8}"/>
              </a:ext>
            </a:extLst>
          </p:cNvPr>
          <p:cNvCxnSpPr>
            <a:cxnSpLocks/>
            <a:endCxn id="313" idx="0"/>
          </p:cNvCxnSpPr>
          <p:nvPr/>
        </p:nvCxnSpPr>
        <p:spPr>
          <a:xfrm>
            <a:off x="2219821" y="2464222"/>
            <a:ext cx="5341" cy="722487"/>
          </a:xfrm>
          <a:prstGeom prst="line">
            <a:avLst/>
          </a:prstGeom>
          <a:ln cap="sq">
            <a:miter lim="800000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188C15B-C18E-8BE4-D48B-BD77A0E36919}"/>
              </a:ext>
            </a:extLst>
          </p:cNvPr>
          <p:cNvCxnSpPr/>
          <p:nvPr/>
        </p:nvCxnSpPr>
        <p:spPr>
          <a:xfrm>
            <a:off x="4077817" y="1158959"/>
            <a:ext cx="5335807" cy="0"/>
          </a:xfrm>
          <a:prstGeom prst="line">
            <a:avLst/>
          </a:prstGeom>
          <a:ln cap="sq">
            <a:miter lim="800000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724B44F-271D-AF47-349C-1EB3727C5DA8}"/>
              </a:ext>
            </a:extLst>
          </p:cNvPr>
          <p:cNvSpPr txBox="1"/>
          <p:nvPr/>
        </p:nvSpPr>
        <p:spPr>
          <a:xfrm>
            <a:off x="5415465" y="849480"/>
            <a:ext cx="1298448" cy="20005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70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Group Co-Chairs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16BB0B3B-366B-BA46-0247-F1B5E6496229}"/>
              </a:ext>
            </a:extLst>
          </p:cNvPr>
          <p:cNvCxnSpPr/>
          <p:nvPr/>
        </p:nvCxnSpPr>
        <p:spPr>
          <a:xfrm>
            <a:off x="4231085" y="1466474"/>
            <a:ext cx="3503930" cy="1"/>
          </a:xfrm>
          <a:prstGeom prst="line">
            <a:avLst/>
          </a:prstGeom>
          <a:ln cap="sq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3" name="TextBox 26">
            <a:extLst>
              <a:ext uri="{FF2B5EF4-FFF2-40B4-BE49-F238E27FC236}">
                <a16:creationId xmlns:a16="http://schemas.microsoft.com/office/drawing/2014/main" id="{C3B7940B-43CD-F55A-4FB2-9C706F12E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246" y="3186709"/>
            <a:ext cx="1417831" cy="20005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0" r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Special Participants</a:t>
            </a:r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99F5E1A5-FA60-BA86-434C-20647D5754CE}"/>
              </a:ext>
            </a:extLst>
          </p:cNvPr>
          <p:cNvCxnSpPr/>
          <p:nvPr/>
        </p:nvCxnSpPr>
        <p:spPr>
          <a:xfrm flipH="1">
            <a:off x="4724438" y="2634048"/>
            <a:ext cx="0" cy="365760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6BA73ED-B011-7B41-6189-8C277DAD383B}"/>
              </a:ext>
            </a:extLst>
          </p:cNvPr>
          <p:cNvCxnSpPr/>
          <p:nvPr/>
        </p:nvCxnSpPr>
        <p:spPr>
          <a:xfrm>
            <a:off x="4718088" y="2306136"/>
            <a:ext cx="2716332" cy="0"/>
          </a:xfrm>
          <a:prstGeom prst="line">
            <a:avLst/>
          </a:prstGeom>
          <a:ln cap="sq">
            <a:miter lim="800000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26">
            <a:extLst>
              <a:ext uri="{FF2B5EF4-FFF2-40B4-BE49-F238E27FC236}">
                <a16:creationId xmlns:a16="http://schemas.microsoft.com/office/drawing/2014/main" id="{F918ECC6-127B-AFAE-EF76-75CEFB017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4879" y="1878736"/>
            <a:ext cx="1672255" cy="20005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Principal Investigator Committee</a:t>
            </a:r>
          </a:p>
        </p:txBody>
      </p:sp>
      <p:sp>
        <p:nvSpPr>
          <p:cNvPr id="54" name="TextBox 26">
            <a:extLst>
              <a:ext uri="{FF2B5EF4-FFF2-40B4-BE49-F238E27FC236}">
                <a16:creationId xmlns:a16="http://schemas.microsoft.com/office/drawing/2014/main" id="{7FDB38F4-05DC-4A94-C961-93778289B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1357" y="1874194"/>
            <a:ext cx="1673352" cy="20005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Executive Committee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D46F8D-A291-50B5-C9A6-D4CF2BA6C4C2}"/>
              </a:ext>
            </a:extLst>
          </p:cNvPr>
          <p:cNvSpPr txBox="1"/>
          <p:nvPr/>
        </p:nvSpPr>
        <p:spPr>
          <a:xfrm>
            <a:off x="7743724" y="1043176"/>
            <a:ext cx="1298448" cy="20005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70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Group Statisticians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B29A935-2DD8-4FAC-DBF9-798D5FCB7898}"/>
              </a:ext>
            </a:extLst>
          </p:cNvPr>
          <p:cNvSpPr txBox="1"/>
          <p:nvPr/>
        </p:nvSpPr>
        <p:spPr>
          <a:xfrm>
            <a:off x="7743724" y="1352523"/>
            <a:ext cx="1298448" cy="20005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70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Executive Director</a:t>
            </a:r>
          </a:p>
        </p:txBody>
      </p:sp>
      <p:sp>
        <p:nvSpPr>
          <p:cNvPr id="66" name="TextBox 26">
            <a:extLst>
              <a:ext uri="{FF2B5EF4-FFF2-40B4-BE49-F238E27FC236}">
                <a16:creationId xmlns:a16="http://schemas.microsoft.com/office/drawing/2014/main" id="{FC3C97ED-8F52-884D-9E00-140CFE1CD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3178" y="618742"/>
            <a:ext cx="2982957" cy="20005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ECOG-ACRIN Group Executive Leadership and Oversight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D4CD969-0768-9456-504E-08D05F51DE1F}"/>
              </a:ext>
            </a:extLst>
          </p:cNvPr>
          <p:cNvCxnSpPr>
            <a:cxnSpLocks/>
          </p:cNvCxnSpPr>
          <p:nvPr/>
        </p:nvCxnSpPr>
        <p:spPr>
          <a:xfrm>
            <a:off x="4217229" y="1709737"/>
            <a:ext cx="18288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A75A31F-E89C-55BD-1CE0-EB93ABD8CABB}"/>
              </a:ext>
            </a:extLst>
          </p:cNvPr>
          <p:cNvSpPr txBox="1"/>
          <p:nvPr/>
        </p:nvSpPr>
        <p:spPr>
          <a:xfrm>
            <a:off x="2961016" y="1047173"/>
            <a:ext cx="1300757" cy="20005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70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Vice Chair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3328542-8ECF-D743-EDB2-369A2850B2DF}"/>
              </a:ext>
            </a:extLst>
          </p:cNvPr>
          <p:cNvSpPr txBox="1"/>
          <p:nvPr/>
        </p:nvSpPr>
        <p:spPr>
          <a:xfrm>
            <a:off x="2960379" y="1313800"/>
            <a:ext cx="1302032" cy="20005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70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Executive Officer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F323972-FF20-9EB2-0D6A-821BCCF3BDD3}"/>
              </a:ext>
            </a:extLst>
          </p:cNvPr>
          <p:cNvSpPr txBox="1"/>
          <p:nvPr/>
        </p:nvSpPr>
        <p:spPr>
          <a:xfrm>
            <a:off x="2960379" y="1584477"/>
            <a:ext cx="1302032" cy="20005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700">
                <a:solidFill>
                  <a:prstClr val="black">
                    <a:lumMod val="85000"/>
                    <a:lumOff val="15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Deputy Chairs</a:t>
            </a:r>
          </a:p>
        </p:txBody>
      </p:sp>
      <p:sp>
        <p:nvSpPr>
          <p:cNvPr id="51" name="TextBox 26">
            <a:extLst>
              <a:ext uri="{FF2B5EF4-FFF2-40B4-BE49-F238E27FC236}">
                <a16:creationId xmlns:a16="http://schemas.microsoft.com/office/drawing/2014/main" id="{8E201F49-D30F-71C8-DE8B-A7F50983C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888" y="2186654"/>
            <a:ext cx="2377440" cy="20005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Scientific Planning and Review Committees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2EEFF8D-99E8-1650-EB2E-8B1A826A9F6B}"/>
              </a:ext>
            </a:extLst>
          </p:cNvPr>
          <p:cNvCxnSpPr>
            <a:cxnSpLocks/>
          </p:cNvCxnSpPr>
          <p:nvPr/>
        </p:nvCxnSpPr>
        <p:spPr>
          <a:xfrm>
            <a:off x="2725572" y="2415281"/>
            <a:ext cx="5505" cy="427650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26">
            <a:extLst>
              <a:ext uri="{FF2B5EF4-FFF2-40B4-BE49-F238E27FC236}">
                <a16:creationId xmlns:a16="http://schemas.microsoft.com/office/drawing/2014/main" id="{DC0E4D4E-FCEF-F9FC-AB3D-284FFB3CB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2198" y="2557827"/>
            <a:ext cx="1234440" cy="42976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Scientific Main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Members and Affiliates</a:t>
            </a:r>
          </a:p>
        </p:txBody>
      </p:sp>
      <p:sp>
        <p:nvSpPr>
          <p:cNvPr id="32" name="TextBox 26">
            <a:extLst>
              <a:ext uri="{FF2B5EF4-FFF2-40B4-BE49-F238E27FC236}">
                <a16:creationId xmlns:a16="http://schemas.microsoft.com/office/drawing/2014/main" id="{22E3DF54-D70E-886C-24B0-3B8199746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337" y="2561455"/>
            <a:ext cx="1233448" cy="4257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Standing Main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Members and Affiliates (incl. NCORP)</a:t>
            </a:r>
          </a:p>
        </p:txBody>
      </p:sp>
      <p:sp>
        <p:nvSpPr>
          <p:cNvPr id="69" name="TextBox 26">
            <a:extLst>
              <a:ext uri="{FF2B5EF4-FFF2-40B4-BE49-F238E27FC236}">
                <a16:creationId xmlns:a16="http://schemas.microsoft.com/office/drawing/2014/main" id="{6B79EE7A-0FFB-63A6-01BE-8A7BEAFF0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4626" y="2878368"/>
            <a:ext cx="3278038" cy="104387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rIns="0" numCol="2" anchor="ctr" anchorCtr="0">
            <a:spAutoFit/>
          </a:bodyPr>
          <a:lstStyle/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Advanced Practice Providers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Audit and Quality Control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Cancer Research Advocates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Clinical Research Associates</a:t>
            </a:r>
            <a:b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(Medical/Surgical)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Mentorship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Oncology Nursing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Pharmacy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Publications and Research Dissemination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Radiation Oncology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Surgery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Task Force on Career Advancement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7421B34-C3C0-1A3B-E9CB-8A1C857E227F}"/>
              </a:ext>
            </a:extLst>
          </p:cNvPr>
          <p:cNvCxnSpPr>
            <a:cxnSpLocks/>
            <a:stCxn id="18" idx="3"/>
            <a:endCxn id="54" idx="1"/>
          </p:cNvCxnSpPr>
          <p:nvPr/>
        </p:nvCxnSpPr>
        <p:spPr>
          <a:xfrm flipV="1">
            <a:off x="5947134" y="1974222"/>
            <a:ext cx="174223" cy="45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7E7CE1EF-BE8D-1DC4-6E0E-CFA3C07E8D1B}"/>
              </a:ext>
            </a:extLst>
          </p:cNvPr>
          <p:cNvCxnSpPr>
            <a:cxnSpLocks/>
          </p:cNvCxnSpPr>
          <p:nvPr/>
        </p:nvCxnSpPr>
        <p:spPr>
          <a:xfrm>
            <a:off x="9413624" y="1158959"/>
            <a:ext cx="0" cy="1245063"/>
          </a:xfrm>
          <a:prstGeom prst="line">
            <a:avLst/>
          </a:prstGeom>
          <a:ln cap="sq">
            <a:miter lim="800000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6">
            <a:extLst>
              <a:ext uri="{FF2B5EF4-FFF2-40B4-BE49-F238E27FC236}">
                <a16:creationId xmlns:a16="http://schemas.microsoft.com/office/drawing/2014/main" id="{0419C24C-2D14-B55D-B1F7-7731F1907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221" y="2517422"/>
            <a:ext cx="731520" cy="4154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Executive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Review Committee</a:t>
            </a:r>
          </a:p>
        </p:txBody>
      </p:sp>
      <p:sp>
        <p:nvSpPr>
          <p:cNvPr id="88" name="TextBox 26">
            <a:extLst>
              <a:ext uri="{FF2B5EF4-FFF2-40B4-BE49-F238E27FC236}">
                <a16:creationId xmlns:a16="http://schemas.microsoft.com/office/drawing/2014/main" id="{C0FBA9E8-79F9-E3C5-1FA9-7FA0034BC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5005" y="2310825"/>
            <a:ext cx="1188720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Biostatistics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Data Management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62ADF6F-5043-3A6F-42FA-92E721B3FCA0}"/>
              </a:ext>
            </a:extLst>
          </p:cNvPr>
          <p:cNvCxnSpPr>
            <a:cxnSpLocks/>
          </p:cNvCxnSpPr>
          <p:nvPr/>
        </p:nvCxnSpPr>
        <p:spPr>
          <a:xfrm>
            <a:off x="5244956" y="3020952"/>
            <a:ext cx="0" cy="340734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75B2998D-F636-DAD0-4DB4-56D477BC0D6F}"/>
              </a:ext>
            </a:extLst>
          </p:cNvPr>
          <p:cNvCxnSpPr>
            <a:cxnSpLocks/>
          </p:cNvCxnSpPr>
          <p:nvPr/>
        </p:nvCxnSpPr>
        <p:spPr>
          <a:xfrm flipV="1">
            <a:off x="4236279" y="3015181"/>
            <a:ext cx="0" cy="315926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26">
            <a:extLst>
              <a:ext uri="{FF2B5EF4-FFF2-40B4-BE49-F238E27FC236}">
                <a16:creationId xmlns:a16="http://schemas.microsoft.com/office/drawing/2014/main" id="{33FF4824-07A6-49CD-E95E-64AABCB2B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9857" y="3175202"/>
            <a:ext cx="1012210" cy="4154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Laboratory Science Advisory Committee</a:t>
            </a:r>
          </a:p>
        </p:txBody>
      </p:sp>
      <p:sp>
        <p:nvSpPr>
          <p:cNvPr id="55" name="TextBox 26">
            <a:extLst>
              <a:ext uri="{FF2B5EF4-FFF2-40B4-BE49-F238E27FC236}">
                <a16:creationId xmlns:a16="http://schemas.microsoft.com/office/drawing/2014/main" id="{ABC577E4-264B-4D8A-8F22-92E279BD5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8413" y="3175202"/>
            <a:ext cx="955619" cy="4154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Imaging Science Advisory Committee</a:t>
            </a:r>
          </a:p>
        </p:txBody>
      </p:sp>
      <p:sp>
        <p:nvSpPr>
          <p:cNvPr id="71" name="TextBox 26">
            <a:extLst>
              <a:ext uri="{FF2B5EF4-FFF2-40B4-BE49-F238E27FC236}">
                <a16:creationId xmlns:a16="http://schemas.microsoft.com/office/drawing/2014/main" id="{994AD0D8-90DC-8C4B-342E-4A55FF5A8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8450" y="4712808"/>
            <a:ext cx="2764923" cy="137473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rIns="45720" numCol="2" anchor="ctr" anchorCtr="0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Developmental Therapeutics</a:t>
            </a:r>
          </a:p>
          <a:p>
            <a:pPr marL="22860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Immunotherapeutics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Subcmte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22860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ComboMATCH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Subcmte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22860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Genomics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Subcmte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22860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Clonal Hematopoiesis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Germline DNA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Data Science</a:t>
            </a:r>
          </a:p>
          <a:p>
            <a:pPr marL="22860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Image Analytics WG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Imaging Diagnostics and Biomarker </a:t>
            </a:r>
          </a:p>
          <a:p>
            <a:pPr marL="22860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Experimental Imaging Science WG</a:t>
            </a:r>
          </a:p>
          <a:p>
            <a:pPr marL="22860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Immuno-Imaging WG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Laboratory Science and Pathology</a:t>
            </a:r>
          </a:p>
          <a:p>
            <a:pPr marL="228600" marR="0" lvl="1" indent="-1111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Verdana" panose="020B0604030504040204" pitchFamily="34" charset="0"/>
              <a:buChar char="−"/>
              <a:tabLst/>
              <a:defRPr/>
            </a:pP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TAILORx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Correlative Science Steering Committee</a:t>
            </a:r>
          </a:p>
        </p:txBody>
      </p:sp>
      <p:sp>
        <p:nvSpPr>
          <p:cNvPr id="42" name="TextBox 26">
            <a:hlinkClick r:id="rId3"/>
            <a:extLst>
              <a:ext uri="{FF2B5EF4-FFF2-40B4-BE49-F238E27FC236}">
                <a16:creationId xmlns:a16="http://schemas.microsoft.com/office/drawing/2014/main" id="{2C6C80FE-2A5A-C988-3F48-1B41804EE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0724" y="4218237"/>
            <a:ext cx="2780374" cy="31089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Biomarker Sciences Program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74109759-B699-7150-DBA0-5D7207F11886}"/>
              </a:ext>
            </a:extLst>
          </p:cNvPr>
          <p:cNvCxnSpPr/>
          <p:nvPr/>
        </p:nvCxnSpPr>
        <p:spPr>
          <a:xfrm flipH="1">
            <a:off x="7430959" y="2533015"/>
            <a:ext cx="0" cy="290240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6">
            <a:extLst>
              <a:ext uri="{FF2B5EF4-FFF2-40B4-BE49-F238E27FC236}">
                <a16:creationId xmlns:a16="http://schemas.microsoft.com/office/drawing/2014/main" id="{239302B2-75E4-36B5-AB19-6BC7A972A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110" y="2515972"/>
            <a:ext cx="731520" cy="4154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Scientific Planning Committee</a:t>
            </a:r>
          </a:p>
        </p:txBody>
      </p:sp>
      <p:sp>
        <p:nvSpPr>
          <p:cNvPr id="211" name="TextBox 26">
            <a:extLst>
              <a:ext uri="{FF2B5EF4-FFF2-40B4-BE49-F238E27FC236}">
                <a16:creationId xmlns:a16="http://schemas.microsoft.com/office/drawing/2014/main" id="{01AC8912-FCAC-9CE2-37BD-977C375FE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2390" y="4712808"/>
            <a:ext cx="1751234" cy="119006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Psychosocial Outcomes and Survivorship Committee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Symptom Science &amp; Treatment Toxicity Committee</a:t>
            </a:r>
          </a:p>
          <a:p>
            <a:pPr marL="233363" marR="0" lvl="2" indent="-117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Verdana" panose="020B0604030504040204" pitchFamily="34" charset="0"/>
              <a:buChar char="−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Cardiotoxicity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Subcmte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Patient-Reported Outcomes Committee </a:t>
            </a:r>
          </a:p>
          <a:p>
            <a:pPr marL="9144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Health Promotion Committee</a:t>
            </a:r>
            <a:endParaRPr kumimoji="0" lang="en-US" sz="7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Cancer Care Delivery Research</a:t>
            </a:r>
          </a:p>
        </p:txBody>
      </p:sp>
      <p:sp>
        <p:nvSpPr>
          <p:cNvPr id="45" name="TextBox 26">
            <a:extLst>
              <a:ext uri="{FF2B5EF4-FFF2-40B4-BE49-F238E27FC236}">
                <a16:creationId xmlns:a16="http://schemas.microsoft.com/office/drawing/2014/main" id="{1E58BD92-23CE-0EA0-BECE-F138C9184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2390" y="4219797"/>
            <a:ext cx="1742732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Cancer Control and Outcomes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Program</a:t>
            </a:r>
          </a:p>
        </p:txBody>
      </p:sp>
      <p:sp>
        <p:nvSpPr>
          <p:cNvPr id="77" name="TextBox 26">
            <a:extLst>
              <a:ext uri="{FF2B5EF4-FFF2-40B4-BE49-F238E27FC236}">
                <a16:creationId xmlns:a16="http://schemas.microsoft.com/office/drawing/2014/main" id="{6064F283-C4C7-B91B-F9C3-C2A23F6E4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4745" y="5378300"/>
            <a:ext cx="1645921" cy="65659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rIns="0" numCol="2" anchor="ctr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Central Biorepository and Pathology Facility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Imaging Core Laboratory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 Laboratory</a:t>
            </a:r>
            <a:endParaRPr kumimoji="0" lang="en-US" sz="7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76" name="TextBox 26">
            <a:extLst>
              <a:ext uri="{FF2B5EF4-FFF2-40B4-BE49-F238E27FC236}">
                <a16:creationId xmlns:a16="http://schemas.microsoft.com/office/drawing/2014/main" id="{1A6E97AF-A1CC-F399-119F-0D24A5F6E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8381" y="3848213"/>
            <a:ext cx="1230906" cy="20005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tIns="4572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Scientific Programs</a:t>
            </a:r>
          </a:p>
        </p:txBody>
      </p:sp>
      <p:sp>
        <p:nvSpPr>
          <p:cNvPr id="49" name="TextBox 26">
            <a:extLst>
              <a:ext uri="{FF2B5EF4-FFF2-40B4-BE49-F238E27FC236}">
                <a16:creationId xmlns:a16="http://schemas.microsoft.com/office/drawing/2014/main" id="{987965AB-4D31-2911-FCD9-B18EC425A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041" y="4712808"/>
            <a:ext cx="1810203" cy="75918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numCol="2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Breast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Gastrointestinal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Genitourinary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Head and Neck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Leukemia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Lymphoma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Melanoma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Myeloma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Thoracic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Brain Tumor</a:t>
            </a:r>
          </a:p>
        </p:txBody>
      </p:sp>
      <p:sp>
        <p:nvSpPr>
          <p:cNvPr id="81" name="TextBox 26">
            <a:extLst>
              <a:ext uri="{FF2B5EF4-FFF2-40B4-BE49-F238E27FC236}">
                <a16:creationId xmlns:a16="http://schemas.microsoft.com/office/drawing/2014/main" id="{0AE7B014-7801-F30D-6E4F-288469BFD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685" y="4612530"/>
            <a:ext cx="960120" cy="914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Committees</a:t>
            </a:r>
          </a:p>
        </p:txBody>
      </p:sp>
      <p:sp>
        <p:nvSpPr>
          <p:cNvPr id="100" name="TextBox 26">
            <a:extLst>
              <a:ext uri="{FF2B5EF4-FFF2-40B4-BE49-F238E27FC236}">
                <a16:creationId xmlns:a16="http://schemas.microsoft.com/office/drawing/2014/main" id="{0931EB9C-A346-3452-4018-D9255C838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0507" y="5516055"/>
            <a:ext cx="988915" cy="1785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Working Groups</a:t>
            </a:r>
          </a:p>
        </p:txBody>
      </p:sp>
      <p:sp>
        <p:nvSpPr>
          <p:cNvPr id="101" name="TextBox 26">
            <a:extLst>
              <a:ext uri="{FF2B5EF4-FFF2-40B4-BE49-F238E27FC236}">
                <a16:creationId xmlns:a16="http://schemas.microsoft.com/office/drawing/2014/main" id="{57D0BA85-6204-5FE3-D6DA-03E240776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732" y="5694564"/>
            <a:ext cx="1810512" cy="36576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Sarcoma</a:t>
            </a:r>
          </a:p>
        </p:txBody>
      </p:sp>
      <p:sp>
        <p:nvSpPr>
          <p:cNvPr id="98" name="TextBox 26">
            <a:extLst>
              <a:ext uri="{FF2B5EF4-FFF2-40B4-BE49-F238E27FC236}">
                <a16:creationId xmlns:a16="http://schemas.microsoft.com/office/drawing/2014/main" id="{417E84DC-99A3-4864-E992-0B61AC447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9131" y="4612530"/>
            <a:ext cx="893906" cy="914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Committees</a:t>
            </a:r>
          </a:p>
        </p:txBody>
      </p:sp>
      <p:sp>
        <p:nvSpPr>
          <p:cNvPr id="106" name="TextBox 26">
            <a:extLst>
              <a:ext uri="{FF2B5EF4-FFF2-40B4-BE49-F238E27FC236}">
                <a16:creationId xmlns:a16="http://schemas.microsoft.com/office/drawing/2014/main" id="{17EB7C6C-BCCE-88F9-362A-163C503F6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2069" y="4612530"/>
            <a:ext cx="850849" cy="914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Committees</a:t>
            </a:r>
          </a:p>
        </p:txBody>
      </p:sp>
      <p:sp>
        <p:nvSpPr>
          <p:cNvPr id="75" name="TextBox 26">
            <a:extLst>
              <a:ext uri="{FF2B5EF4-FFF2-40B4-BE49-F238E27FC236}">
                <a16:creationId xmlns:a16="http://schemas.microsoft.com/office/drawing/2014/main" id="{6EAB8C2F-7DA6-19EF-4FD3-4719FBE4F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3124" y="4712808"/>
            <a:ext cx="1645920" cy="86690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rIns="0" anchor="ctr" anchorCtr="0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Clinical Trial Support</a:t>
            </a:r>
          </a:p>
          <a:p>
            <a:pPr marL="22860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SDOH WG</a:t>
            </a:r>
          </a:p>
          <a:p>
            <a:pPr marL="22860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AYA Subcommittee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Geriatric Oncology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Real World Data</a:t>
            </a:r>
          </a:p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Community Cancer Committee</a:t>
            </a:r>
          </a:p>
        </p:txBody>
      </p:sp>
      <p:sp>
        <p:nvSpPr>
          <p:cNvPr id="84" name="TextBox 26">
            <a:extLst>
              <a:ext uri="{FF2B5EF4-FFF2-40B4-BE49-F238E27FC236}">
                <a16:creationId xmlns:a16="http://schemas.microsoft.com/office/drawing/2014/main" id="{A7A30EA4-DAA7-815F-2660-544AC0120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4745" y="4712808"/>
            <a:ext cx="1645921" cy="44114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rIns="0" anchor="ctr" anchorCtr="0">
            <a:spAutoFit/>
          </a:bodyPr>
          <a:lstStyle/>
          <a:p>
            <a:pPr marL="91440" marR="0" lvl="0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Prevention, Screening and Surveillance</a:t>
            </a:r>
            <a:endParaRPr kumimoji="0" lang="en-US" sz="700" b="0" i="0" u="none" strike="sng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228600" marR="0" lvl="1" indent="-914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Prevention Subcommittee</a:t>
            </a:r>
          </a:p>
        </p:txBody>
      </p:sp>
      <p:sp>
        <p:nvSpPr>
          <p:cNvPr id="107" name="TextBox 26">
            <a:extLst>
              <a:ext uri="{FF2B5EF4-FFF2-40B4-BE49-F238E27FC236}">
                <a16:creationId xmlns:a16="http://schemas.microsoft.com/office/drawing/2014/main" id="{9FBAAD78-E76C-31DC-A7CB-7EEAC1805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4730" y="4612530"/>
            <a:ext cx="850849" cy="914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Committees</a:t>
            </a:r>
          </a:p>
        </p:txBody>
      </p:sp>
      <p:sp>
        <p:nvSpPr>
          <p:cNvPr id="110" name="TextBox 26">
            <a:extLst>
              <a:ext uri="{FF2B5EF4-FFF2-40B4-BE49-F238E27FC236}">
                <a16:creationId xmlns:a16="http://schemas.microsoft.com/office/drawing/2014/main" id="{699EA9E4-228C-64C8-081A-0410241CD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4746" y="4218237"/>
            <a:ext cx="1645920" cy="31089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Cancer Interception Program</a:t>
            </a:r>
          </a:p>
        </p:txBody>
      </p:sp>
      <p:sp>
        <p:nvSpPr>
          <p:cNvPr id="10" name="TextBox 26">
            <a:extLst>
              <a:ext uri="{FF2B5EF4-FFF2-40B4-BE49-F238E27FC236}">
                <a16:creationId xmlns:a16="http://schemas.microsoft.com/office/drawing/2014/main" id="{ED18C3BF-F515-9C40-B628-743E84589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7711" y="4612530"/>
            <a:ext cx="797927" cy="914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Committees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12EE498-9684-133A-673B-B70EE504D442}"/>
              </a:ext>
            </a:extLst>
          </p:cNvPr>
          <p:cNvCxnSpPr>
            <a:cxnSpLocks/>
          </p:cNvCxnSpPr>
          <p:nvPr/>
        </p:nvCxnSpPr>
        <p:spPr>
          <a:xfrm>
            <a:off x="1841315" y="4023294"/>
            <a:ext cx="8595360" cy="0"/>
          </a:xfrm>
          <a:prstGeom prst="line">
            <a:avLst/>
          </a:prstGeom>
          <a:ln cap="sq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F29C05D7-A881-742A-8742-83FC6B5F4431}"/>
              </a:ext>
            </a:extLst>
          </p:cNvPr>
          <p:cNvCxnSpPr>
            <a:cxnSpLocks/>
          </p:cNvCxnSpPr>
          <p:nvPr/>
        </p:nvCxnSpPr>
        <p:spPr>
          <a:xfrm flipV="1">
            <a:off x="1838142" y="4023277"/>
            <a:ext cx="0" cy="293485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26">
            <a:extLst>
              <a:ext uri="{FF2B5EF4-FFF2-40B4-BE49-F238E27FC236}">
                <a16:creationId xmlns:a16="http://schemas.microsoft.com/office/drawing/2014/main" id="{530ECC87-EEA5-1E13-FCC3-32B5B3DE3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4965" y="2658005"/>
            <a:ext cx="1737360" cy="20005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tIns="4572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Research Support Committees</a:t>
            </a:r>
          </a:p>
        </p:txBody>
      </p:sp>
      <p:sp>
        <p:nvSpPr>
          <p:cNvPr id="2" name="TextBox 26">
            <a:extLst>
              <a:ext uri="{FF2B5EF4-FFF2-40B4-BE49-F238E27FC236}">
                <a16:creationId xmlns:a16="http://schemas.microsoft.com/office/drawing/2014/main" id="{47028F81-A0D0-1D6D-630B-FDF67AA94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08" y="4218237"/>
            <a:ext cx="1801911" cy="31089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700">
                <a:solidFill>
                  <a:prstClr val="black">
                    <a:lumMod val="85000"/>
                    <a:lumOff val="15000"/>
                  </a:prst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</a:rPr>
              <a:t>Therapeutic Studies Program</a:t>
            </a:r>
          </a:p>
        </p:txBody>
      </p:sp>
      <p:sp>
        <p:nvSpPr>
          <p:cNvPr id="85" name="TextBox 26">
            <a:extLst>
              <a:ext uri="{FF2B5EF4-FFF2-40B4-BE49-F238E27FC236}">
                <a16:creationId xmlns:a16="http://schemas.microsoft.com/office/drawing/2014/main" id="{DE92EBE3-45B4-4A7C-31A2-80E173CD8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9800" y="5232193"/>
            <a:ext cx="1195809" cy="914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tIns="4572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Research Cores</a:t>
            </a:r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0D9A5B41-7E94-6A0F-8845-DD73225CF097}"/>
              </a:ext>
            </a:extLst>
          </p:cNvPr>
          <p:cNvCxnSpPr>
            <a:cxnSpLocks/>
          </p:cNvCxnSpPr>
          <p:nvPr/>
        </p:nvCxnSpPr>
        <p:spPr>
          <a:xfrm>
            <a:off x="3655399" y="4026632"/>
            <a:ext cx="0" cy="182880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35B23853-E6F4-3DF1-A3A1-6D446A4BE8BC}"/>
              </a:ext>
            </a:extLst>
          </p:cNvPr>
          <p:cNvCxnSpPr>
            <a:cxnSpLocks/>
          </p:cNvCxnSpPr>
          <p:nvPr/>
        </p:nvCxnSpPr>
        <p:spPr>
          <a:xfrm flipV="1">
            <a:off x="6023834" y="4024588"/>
            <a:ext cx="0" cy="182880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6">
            <a:extLst>
              <a:ext uri="{FF2B5EF4-FFF2-40B4-BE49-F238E27FC236}">
                <a16:creationId xmlns:a16="http://schemas.microsoft.com/office/drawing/2014/main" id="{A98F6FED-9A62-3C3B-F7DC-48428F8FF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4404" y="2262616"/>
            <a:ext cx="1188720" cy="20005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Membership</a:t>
            </a:r>
          </a:p>
        </p:txBody>
      </p:sp>
      <p:sp>
        <p:nvSpPr>
          <p:cNvPr id="40" name="TextBox 26">
            <a:extLst>
              <a:ext uri="{FF2B5EF4-FFF2-40B4-BE49-F238E27FC236}">
                <a16:creationId xmlns:a16="http://schemas.microsoft.com/office/drawing/2014/main" id="{7BC6A6AF-BA5D-584D-0BF2-72E4E1644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3124" y="4219797"/>
            <a:ext cx="1645920" cy="30777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Cancer Population Science Program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2ED7C5E-5D62-630D-F2A0-B94049C51FFF}"/>
              </a:ext>
            </a:extLst>
          </p:cNvPr>
          <p:cNvCxnSpPr>
            <a:cxnSpLocks/>
          </p:cNvCxnSpPr>
          <p:nvPr/>
        </p:nvCxnSpPr>
        <p:spPr>
          <a:xfrm flipV="1">
            <a:off x="2248350" y="2138271"/>
            <a:ext cx="6309360" cy="33904"/>
          </a:xfrm>
          <a:prstGeom prst="line">
            <a:avLst/>
          </a:prstGeom>
          <a:ln cap="sq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BAA2B21-D60B-DC23-3598-18BEDE097B2A}"/>
              </a:ext>
            </a:extLst>
          </p:cNvPr>
          <p:cNvCxnSpPr/>
          <p:nvPr/>
        </p:nvCxnSpPr>
        <p:spPr>
          <a:xfrm>
            <a:off x="1719732" y="2459828"/>
            <a:ext cx="1005840" cy="0"/>
          </a:xfrm>
          <a:prstGeom prst="line">
            <a:avLst/>
          </a:prstGeom>
          <a:ln>
            <a:miter lim="800000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26">
            <a:extLst>
              <a:ext uri="{FF2B5EF4-FFF2-40B4-BE49-F238E27FC236}">
                <a16:creationId xmlns:a16="http://schemas.microsoft.com/office/drawing/2014/main" id="{41770D36-7EBB-1D90-342F-134BE224D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1090" y="2515376"/>
            <a:ext cx="731520" cy="41549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NCORP Advisory Committee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1DACFC6C-3BD1-137F-CD2D-48464E679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9760" y="2213907"/>
            <a:ext cx="819545" cy="20005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Operations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1633367-E603-27E5-38C1-CB7E015C8EE5}"/>
              </a:ext>
            </a:extLst>
          </p:cNvPr>
          <p:cNvCxnSpPr>
            <a:cxnSpLocks/>
          </p:cNvCxnSpPr>
          <p:nvPr/>
        </p:nvCxnSpPr>
        <p:spPr>
          <a:xfrm flipV="1">
            <a:off x="2248350" y="2174412"/>
            <a:ext cx="0" cy="76544"/>
          </a:xfrm>
          <a:prstGeom prst="line">
            <a:avLst/>
          </a:prstGeom>
          <a:ln w="952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57C38B6-327C-3193-D06D-EDEABB0DAF2A}"/>
              </a:ext>
            </a:extLst>
          </p:cNvPr>
          <p:cNvCxnSpPr>
            <a:cxnSpLocks/>
          </p:cNvCxnSpPr>
          <p:nvPr/>
        </p:nvCxnSpPr>
        <p:spPr>
          <a:xfrm>
            <a:off x="4236927" y="3015181"/>
            <a:ext cx="996696" cy="0"/>
          </a:xfrm>
          <a:prstGeom prst="line">
            <a:avLst/>
          </a:prstGeom>
          <a:ln cap="sq"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6F61F0-03F5-5AAF-5BC9-6651AC8C9536}"/>
              </a:ext>
            </a:extLst>
          </p:cNvPr>
          <p:cNvGrpSpPr/>
          <p:nvPr/>
        </p:nvGrpSpPr>
        <p:grpSpPr>
          <a:xfrm>
            <a:off x="7302126" y="234549"/>
            <a:ext cx="4650735" cy="590212"/>
            <a:chOff x="7302126" y="237574"/>
            <a:chExt cx="4650735" cy="59021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0CBD74-2682-C2B6-4AE3-1323F3DDDEF0}"/>
                </a:ext>
              </a:extLst>
            </p:cNvPr>
            <p:cNvSpPr txBox="1"/>
            <p:nvPr/>
          </p:nvSpPr>
          <p:spPr>
            <a:xfrm>
              <a:off x="7302126" y="237574"/>
              <a:ext cx="4650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Group-wide Organizational Chart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7C744C3-375D-980A-E1C8-670C32CF5F1A}"/>
                </a:ext>
              </a:extLst>
            </p:cNvPr>
            <p:cNvSpPr txBox="1"/>
            <p:nvPr/>
          </p:nvSpPr>
          <p:spPr>
            <a:xfrm>
              <a:off x="9307352" y="566176"/>
              <a:ext cx="26455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As of October 1, 2026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A25DC70-F71D-216E-CC68-8EBCD8399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50" y="278287"/>
            <a:ext cx="2645507" cy="50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5846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261</Words>
  <Application>Microsoft Office PowerPoint</Application>
  <PresentationFormat>Widescreen</PresentationFormat>
  <Paragraphs>95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Katie Heller</dc:creator>
  <cp:lastModifiedBy>Katie Heller</cp:lastModifiedBy>
  <cp:revision>2</cp:revision>
  <dcterms:created xsi:type="dcterms:W3CDTF">2026-10-02T16:55:38Z</dcterms:created>
  <dcterms:modified xsi:type="dcterms:W3CDTF">2026-10-05T13:47:25Z</dcterms:modified>
</cp:coreProperties>
</file>