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02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4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7150" cy="5715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145" cy="465744"/>
          </a:xfrm>
          <a:prstGeom prst="rect">
            <a:avLst/>
          </a:prstGeom>
        </p:spPr>
        <p:txBody>
          <a:bodyPr vert="horz" lIns="88127" tIns="44064" rIns="88127" bIns="440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4"/>
          </a:xfrm>
          <a:prstGeom prst="rect">
            <a:avLst/>
          </a:prstGeom>
        </p:spPr>
        <p:txBody>
          <a:bodyPr vert="horz" lIns="88127" tIns="44064" rIns="88127" bIns="44064" rtlCol="0"/>
          <a:lstStyle>
            <a:lvl1pPr algn="r">
              <a:defRPr sz="1200"/>
            </a:lvl1pPr>
          </a:lstStyle>
          <a:p>
            <a:fld id="{3E98A422-E172-45E6-AA99-211AF43186B2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7" tIns="44064" rIns="88127" bIns="440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74509"/>
            <a:ext cx="5607711" cy="3659842"/>
          </a:xfrm>
          <a:prstGeom prst="rect">
            <a:avLst/>
          </a:prstGeom>
        </p:spPr>
        <p:txBody>
          <a:bodyPr vert="horz" lIns="88127" tIns="44064" rIns="88127" bIns="440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58"/>
            <a:ext cx="3038145" cy="465742"/>
          </a:xfrm>
          <a:prstGeom prst="rect">
            <a:avLst/>
          </a:prstGeom>
        </p:spPr>
        <p:txBody>
          <a:bodyPr vert="horz" lIns="88127" tIns="44064" rIns="88127" bIns="440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8127" tIns="44064" rIns="88127" bIns="44064" rtlCol="0" anchor="b"/>
          <a:lstStyle>
            <a:lvl1pPr algn="r">
              <a:defRPr sz="1200"/>
            </a:lvl1pPr>
          </a:lstStyle>
          <a:p>
            <a:fld id="{75A9E0CB-A148-4E3F-8576-9EAE009E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0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9E0CB-A148-4E3F-8576-9EAE009E01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FE82-049A-49E1-AF34-720D60E71ACE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73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D6385-DC2B-4165-8B11-6213A19F152E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4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287D-4AC6-4B94-A04F-530E3DE65132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97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ight background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white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ECOG-ACRIN_Logo_Colorrev.04.2012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88" y="6477002"/>
            <a:ext cx="2495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59301" y="6645275"/>
            <a:ext cx="18473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1443" y="283701"/>
            <a:ext cx="8312150" cy="747712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3600" baseline="0">
                <a:solidFill>
                  <a:srgbClr val="36318C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 bwMode="blackWhite">
          <a:xfrm>
            <a:off x="328614" y="1201738"/>
            <a:ext cx="8585200" cy="4989512"/>
          </a:xfrm>
          <a:prstGeom prst="rect">
            <a:avLst/>
          </a:prstGeom>
        </p:spPr>
        <p:txBody>
          <a:bodyPr vert="horz"/>
          <a:lstStyle>
            <a:lvl1pPr marL="514350" indent="-514350">
              <a:buFont typeface="+mj-lt"/>
              <a:buAutoNum type="arabicPeriod"/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1257300" indent="-3429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2"/>
          </p:nvPr>
        </p:nvSpPr>
        <p:spPr>
          <a:xfrm>
            <a:off x="5554639" y="6432552"/>
            <a:ext cx="30099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3"/>
          </p:nvPr>
        </p:nvSpPr>
        <p:spPr>
          <a:xfrm>
            <a:off x="8462964" y="6432550"/>
            <a:ext cx="45085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F35B-1AA9-4A88-97DB-748ED7B1E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1413E-F6E5-48EA-AA15-48B73BA96E4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4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F459-2F74-467D-B3F7-0A90A018E088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D51BD-C7DB-4103-96C5-F9EB39B337E7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1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30182-1EB4-49F9-87C4-3CBDBB4C419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30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611A-15F7-4730-9151-E909FFEE78A7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48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7DB8-35B9-472E-9A70-106FA71233F8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2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0433-FACF-4C86-9B5F-EDC82DBCCADA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0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285-8318-4C00-99C6-81AC20541131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82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E848A-8B8F-4244-9970-857D605177F9}" type="datetime1">
              <a:rPr lang="en-US" smtClean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D9C-57AE-466C-9D7F-E6ACC7ABE2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8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og-acrin.org/scientific_programs/biomarker-scien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4" name="Straight Connector 93"/>
          <p:cNvCxnSpPr/>
          <p:nvPr/>
        </p:nvCxnSpPr>
        <p:spPr>
          <a:xfrm>
            <a:off x="4668754" y="4046546"/>
            <a:ext cx="1649" cy="1279310"/>
          </a:xfrm>
          <a:prstGeom prst="line">
            <a:avLst/>
          </a:prstGeom>
          <a:ln cap="sq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8187670" y="3804490"/>
            <a:ext cx="9398" cy="456945"/>
          </a:xfrm>
          <a:prstGeom prst="line">
            <a:avLst/>
          </a:prstGeom>
          <a:ln cap="sq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26"/>
          <p:cNvSpPr txBox="1">
            <a:spLocks noChangeArrowheads="1"/>
          </p:cNvSpPr>
          <p:nvPr/>
        </p:nvSpPr>
        <p:spPr bwMode="auto">
          <a:xfrm>
            <a:off x="7589767" y="3870367"/>
            <a:ext cx="1195809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45720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Cores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560656" y="2411185"/>
            <a:ext cx="5096" cy="814755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endCxn id="95" idx="2"/>
          </p:cNvCxnSpPr>
          <p:nvPr/>
        </p:nvCxnSpPr>
        <p:spPr>
          <a:xfrm>
            <a:off x="3632282" y="1769384"/>
            <a:ext cx="30187" cy="316621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6961205" y="2150966"/>
            <a:ext cx="0" cy="109606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03409" y="2117149"/>
            <a:ext cx="5148" cy="1481206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08045" y="857250"/>
            <a:ext cx="5335807" cy="0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561350" y="2187705"/>
            <a:ext cx="1188720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Membership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22776" y="522202"/>
            <a:ext cx="129844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 Co-Chairs</a:t>
            </a:r>
          </a:p>
        </p:txBody>
      </p:sp>
      <p:cxnSp>
        <p:nvCxnSpPr>
          <p:cNvPr id="122" name="Straight Connector 121"/>
          <p:cNvCxnSpPr/>
          <p:nvPr/>
        </p:nvCxnSpPr>
        <p:spPr>
          <a:xfrm>
            <a:off x="2771459" y="1133048"/>
            <a:ext cx="3503930" cy="1"/>
          </a:xfrm>
          <a:prstGeom prst="line">
            <a:avLst/>
          </a:prstGeom>
          <a:ln cap="sq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1" name="TextBox 26"/>
          <p:cNvSpPr txBox="1">
            <a:spLocks noChangeArrowheads="1"/>
          </p:cNvSpPr>
          <p:nvPr/>
        </p:nvSpPr>
        <p:spPr bwMode="auto">
          <a:xfrm>
            <a:off x="103841" y="3049368"/>
            <a:ext cx="942144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Affiliate Members</a:t>
            </a:r>
          </a:p>
        </p:txBody>
      </p:sp>
      <p:sp>
        <p:nvSpPr>
          <p:cNvPr id="313" name="TextBox 26"/>
          <p:cNvSpPr txBox="1">
            <a:spLocks noChangeArrowheads="1"/>
          </p:cNvSpPr>
          <p:nvPr/>
        </p:nvSpPr>
        <p:spPr bwMode="auto">
          <a:xfrm>
            <a:off x="423272" y="3339957"/>
            <a:ext cx="1417831" cy="200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Special Participant Members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571999" y="1142289"/>
            <a:ext cx="25688" cy="2667721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3254953" y="2400300"/>
            <a:ext cx="13365" cy="489808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268316" y="2400302"/>
            <a:ext cx="2716332" cy="15261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26"/>
          <p:cNvSpPr txBox="1">
            <a:spLocks noChangeArrowheads="1"/>
          </p:cNvSpPr>
          <p:nvPr/>
        </p:nvSpPr>
        <p:spPr bwMode="auto">
          <a:xfrm>
            <a:off x="2799621" y="1628745"/>
            <a:ext cx="1672255" cy="200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Principal Investigator Committee</a:t>
            </a:r>
          </a:p>
        </p:txBody>
      </p:sp>
      <p:sp>
        <p:nvSpPr>
          <p:cNvPr id="54" name="TextBox 26"/>
          <p:cNvSpPr txBox="1">
            <a:spLocks noChangeArrowheads="1"/>
          </p:cNvSpPr>
          <p:nvPr/>
        </p:nvSpPr>
        <p:spPr bwMode="auto">
          <a:xfrm>
            <a:off x="4703997" y="1628745"/>
            <a:ext cx="1420789" cy="200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Committee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3423" y="748914"/>
            <a:ext cx="129844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 Statisticians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283423" y="1028702"/>
            <a:ext cx="129844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Director</a:t>
            </a:r>
          </a:p>
        </p:txBody>
      </p:sp>
      <p:sp>
        <p:nvSpPr>
          <p:cNvPr id="66" name="TextBox 26"/>
          <p:cNvSpPr txBox="1">
            <a:spLocks noChangeArrowheads="1"/>
          </p:cNvSpPr>
          <p:nvPr/>
        </p:nvSpPr>
        <p:spPr bwMode="auto">
          <a:xfrm>
            <a:off x="3741058" y="285752"/>
            <a:ext cx="1661884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Leadership</a:t>
            </a:r>
          </a:p>
        </p:txBody>
      </p:sp>
      <p:sp>
        <p:nvSpPr>
          <p:cNvPr id="70" name="TextBox 26"/>
          <p:cNvSpPr txBox="1">
            <a:spLocks noChangeArrowheads="1"/>
          </p:cNvSpPr>
          <p:nvPr/>
        </p:nvSpPr>
        <p:spPr bwMode="auto">
          <a:xfrm>
            <a:off x="4128763" y="1409189"/>
            <a:ext cx="942098" cy="1923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5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Governance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2771461" y="1385872"/>
            <a:ext cx="180054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8738" y="742952"/>
            <a:ext cx="1300757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Vice Chair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478098" y="1000097"/>
            <a:ext cx="1302032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Officer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78098" y="1285847"/>
            <a:ext cx="1302032" cy="200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12700" dist="38100" dir="2700000" sx="101000" sy="101000" algn="tl" rotWithShape="0">
              <a:schemeClr val="tx1">
                <a:lumMod val="50000"/>
                <a:lumOff val="50000"/>
                <a:alpha val="74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Deputy Chairs</a:t>
            </a:r>
          </a:p>
        </p:txBody>
      </p:sp>
      <p:sp>
        <p:nvSpPr>
          <p:cNvPr id="51" name="TextBox 26"/>
          <p:cNvSpPr txBox="1">
            <a:spLocks noChangeArrowheads="1"/>
          </p:cNvSpPr>
          <p:nvPr/>
        </p:nvSpPr>
        <p:spPr bwMode="auto">
          <a:xfrm>
            <a:off x="3322175" y="2197405"/>
            <a:ext cx="2499653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Scientific Planning and Review Committees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1579345" y="2400691"/>
            <a:ext cx="9390" cy="457200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1350" y="2407930"/>
            <a:ext cx="1025886" cy="0"/>
          </a:xfrm>
          <a:prstGeom prst="line">
            <a:avLst/>
          </a:prstGeom>
          <a:ln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26"/>
          <p:cNvSpPr txBox="1">
            <a:spLocks noChangeArrowheads="1"/>
          </p:cNvSpPr>
          <p:nvPr/>
        </p:nvSpPr>
        <p:spPr bwMode="auto">
          <a:xfrm>
            <a:off x="1169274" y="2520640"/>
            <a:ext cx="888127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Scientific Main</a:t>
            </a:r>
          </a:p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Members</a:t>
            </a:r>
          </a:p>
        </p:txBody>
      </p:sp>
      <p:sp>
        <p:nvSpPr>
          <p:cNvPr id="32" name="TextBox 26"/>
          <p:cNvSpPr txBox="1">
            <a:spLocks noChangeArrowheads="1"/>
          </p:cNvSpPr>
          <p:nvPr/>
        </p:nvSpPr>
        <p:spPr bwMode="auto">
          <a:xfrm>
            <a:off x="103841" y="2477868"/>
            <a:ext cx="942144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Standing Main</a:t>
            </a:r>
          </a:p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Members (incl. NCORP and MU NCORP sites)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858775" y="4046546"/>
            <a:ext cx="3804667" cy="691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426106" y="3804488"/>
            <a:ext cx="6720" cy="36223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26"/>
          <p:cNvSpPr txBox="1">
            <a:spLocks noChangeArrowheads="1"/>
          </p:cNvSpPr>
          <p:nvPr/>
        </p:nvSpPr>
        <p:spPr bwMode="auto">
          <a:xfrm>
            <a:off x="5609866" y="4153572"/>
            <a:ext cx="1645920" cy="16671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0" anchor="ctr" anchorCtr="0">
            <a:spAutoFit/>
          </a:bodyPr>
          <a:lstStyle/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Audit and Quality Control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Cancer Research Advocates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Clinical Research Associates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(Medical/Surgical)</a:t>
            </a:r>
          </a:p>
          <a:p>
            <a:pPr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Community Cancer</a:t>
            </a:r>
          </a:p>
          <a:p>
            <a:pPr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Oncology Nursing</a:t>
            </a:r>
          </a:p>
          <a:p>
            <a:pPr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Pharmacy </a:t>
            </a:r>
          </a:p>
          <a:p>
            <a:pPr>
              <a:spcAft>
                <a:spcPts val="200"/>
              </a:spcAft>
              <a:buFont typeface="Arial" pitchFamily="34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Publications and Research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Dissemination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Radiation Oncology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Research Associates (Imaging)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Surgery</a:t>
            </a:r>
          </a:p>
        </p:txBody>
      </p:sp>
      <p:sp>
        <p:nvSpPr>
          <p:cNvPr id="78" name="TextBox 26"/>
          <p:cNvSpPr txBox="1">
            <a:spLocks noChangeArrowheads="1"/>
          </p:cNvSpPr>
          <p:nvPr/>
        </p:nvSpPr>
        <p:spPr bwMode="auto">
          <a:xfrm>
            <a:off x="5575685" y="3868828"/>
            <a:ext cx="1737360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45720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Support Committees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2627544" y="3775087"/>
            <a:ext cx="5546534" cy="29403"/>
          </a:xfrm>
          <a:prstGeom prst="line">
            <a:avLst/>
          </a:prstGeom>
          <a:ln cap="sq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  <a:endCxn id="54" idx="1"/>
          </p:cNvCxnSpPr>
          <p:nvPr/>
        </p:nvCxnSpPr>
        <p:spPr>
          <a:xfrm>
            <a:off x="4471876" y="1728773"/>
            <a:ext cx="2321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7943850" y="866236"/>
            <a:ext cx="0" cy="1431961"/>
          </a:xfrm>
          <a:prstGeom prst="line">
            <a:avLst/>
          </a:prstGeom>
          <a:ln cap="sq"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6"/>
          <p:cNvSpPr txBox="1">
            <a:spLocks noChangeArrowheads="1"/>
          </p:cNvSpPr>
          <p:nvPr/>
        </p:nvSpPr>
        <p:spPr bwMode="auto">
          <a:xfrm>
            <a:off x="2822458" y="2439996"/>
            <a:ext cx="914400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Executive </a:t>
            </a:r>
          </a:p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Review Committee</a:t>
            </a:r>
          </a:p>
        </p:txBody>
      </p:sp>
      <p:sp>
        <p:nvSpPr>
          <p:cNvPr id="87" name="TextBox 26"/>
          <p:cNvSpPr txBox="1">
            <a:spLocks noChangeArrowheads="1"/>
          </p:cNvSpPr>
          <p:nvPr/>
        </p:nvSpPr>
        <p:spPr bwMode="auto">
          <a:xfrm>
            <a:off x="6591370" y="2225481"/>
            <a:ext cx="819545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Operations</a:t>
            </a:r>
          </a:p>
        </p:txBody>
      </p:sp>
      <p:sp>
        <p:nvSpPr>
          <p:cNvPr id="88" name="TextBox 26"/>
          <p:cNvSpPr txBox="1">
            <a:spLocks noChangeArrowheads="1"/>
          </p:cNvSpPr>
          <p:nvPr/>
        </p:nvSpPr>
        <p:spPr bwMode="auto">
          <a:xfrm>
            <a:off x="7406056" y="2227458"/>
            <a:ext cx="118872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Biostatistics and </a:t>
            </a:r>
          </a:p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Management</a:t>
            </a:r>
          </a:p>
        </p:txBody>
      </p:sp>
      <p:cxnSp>
        <p:nvCxnSpPr>
          <p:cNvPr id="89" name="Straight Connector 88"/>
          <p:cNvCxnSpPr/>
          <p:nvPr/>
        </p:nvCxnSpPr>
        <p:spPr>
          <a:xfrm>
            <a:off x="3916585" y="2894226"/>
            <a:ext cx="0" cy="219126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639578" y="2890108"/>
            <a:ext cx="1280160" cy="0"/>
          </a:xfrm>
          <a:prstGeom prst="line">
            <a:avLst/>
          </a:prstGeom>
          <a:ln cap="sq"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639578" y="2894226"/>
            <a:ext cx="0" cy="219126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26"/>
          <p:cNvSpPr txBox="1">
            <a:spLocks noChangeArrowheads="1"/>
          </p:cNvSpPr>
          <p:nvPr/>
        </p:nvSpPr>
        <p:spPr bwMode="auto">
          <a:xfrm>
            <a:off x="2208483" y="2952934"/>
            <a:ext cx="1012210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Laboratory Science Advisory Committee</a:t>
            </a:r>
          </a:p>
        </p:txBody>
      </p:sp>
      <p:sp>
        <p:nvSpPr>
          <p:cNvPr id="55" name="TextBox 26"/>
          <p:cNvSpPr txBox="1">
            <a:spLocks noChangeArrowheads="1"/>
          </p:cNvSpPr>
          <p:nvPr/>
        </p:nvSpPr>
        <p:spPr bwMode="auto">
          <a:xfrm>
            <a:off x="3268318" y="2960138"/>
            <a:ext cx="955619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Imaging Science Advisory Committee</a:t>
            </a:r>
          </a:p>
        </p:txBody>
      </p:sp>
      <p:sp>
        <p:nvSpPr>
          <p:cNvPr id="71" name="TextBox 26"/>
          <p:cNvSpPr txBox="1">
            <a:spLocks noChangeArrowheads="1"/>
          </p:cNvSpPr>
          <p:nvPr/>
        </p:nvSpPr>
        <p:spPr bwMode="auto">
          <a:xfrm>
            <a:off x="3916587" y="4686300"/>
            <a:ext cx="1517281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45720" anchor="ctr" anchorCtr="0">
            <a:spAutoFit/>
          </a:bodyPr>
          <a:lstStyle/>
          <a:p>
            <a:pPr defTabSz="274320"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Biomarker Steering </a:t>
            </a:r>
          </a:p>
          <a:p>
            <a:pPr defTabSz="274320"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Developmental Therapeutics</a:t>
            </a:r>
          </a:p>
          <a:p>
            <a:pPr defTabSz="274320"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Imaging</a:t>
            </a:r>
          </a:p>
          <a:p>
            <a:pPr marL="171450" lvl="1" indent="-114300"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800" dirty="0"/>
              <a:t>Experimental Imaging Science Working Group</a:t>
            </a:r>
          </a:p>
          <a:p>
            <a:pPr marL="171450" lvl="1" indent="-114300"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800" dirty="0"/>
              <a:t>Immunotherapy Working Group</a:t>
            </a:r>
          </a:p>
          <a:p>
            <a:pPr marL="171450" lvl="1" indent="-114300"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800" dirty="0"/>
              <a:t>Quantitative Imaging Working Group</a:t>
            </a:r>
          </a:p>
          <a:p>
            <a:pPr marL="171450" lvl="1" indent="-114300">
              <a:spcAft>
                <a:spcPts val="200"/>
              </a:spcAft>
              <a:buFont typeface="Calibri" panose="020F0502020204030204" pitchFamily="34" charset="0"/>
              <a:buChar char="–"/>
            </a:pPr>
            <a:r>
              <a:rPr lang="en-US" sz="800" dirty="0"/>
              <a:t>Radiomics Working Group</a:t>
            </a:r>
          </a:p>
          <a:p>
            <a:pPr defTabSz="274320"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Laboratory Science</a:t>
            </a:r>
          </a:p>
          <a:p>
            <a:pPr defTabSz="274320">
              <a:spcAft>
                <a:spcPts val="200"/>
              </a:spcAft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and Pathology</a:t>
            </a:r>
          </a:p>
          <a:p>
            <a:pPr marL="171450" indent="-114300" defTabSz="274320">
              <a:spcAft>
                <a:spcPts val="200"/>
              </a:spcAft>
              <a:buFont typeface="Arial" panose="020B0604020202020204" pitchFamily="34" charset="0"/>
              <a:buChar char="‒"/>
            </a:pPr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Immune Strategy Biomarker Subcommittee</a:t>
            </a:r>
          </a:p>
        </p:txBody>
      </p:sp>
      <p:sp>
        <p:nvSpPr>
          <p:cNvPr id="42" name="TextBox 26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93013" y="4114800"/>
            <a:ext cx="1540854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Biomarker Sciences </a:t>
            </a:r>
          </a:p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       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5984648" y="2415561"/>
            <a:ext cx="0" cy="290240"/>
          </a:xfrm>
          <a:prstGeom prst="line">
            <a:avLst/>
          </a:prstGeom>
          <a:ln w="952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5544672" y="2448512"/>
            <a:ext cx="914400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Scientific Planning Committee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626395" y="3771901"/>
            <a:ext cx="2131562" cy="3038057"/>
            <a:chOff x="1643553" y="3492995"/>
            <a:chExt cx="791295" cy="2594755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2015207" y="3492995"/>
              <a:ext cx="4467" cy="2287446"/>
            </a:xfrm>
            <a:prstGeom prst="line">
              <a:avLst/>
            </a:prstGeom>
            <a:ln cap="sq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1" name="TextBox 26"/>
            <p:cNvSpPr txBox="1">
              <a:spLocks noChangeArrowheads="1"/>
            </p:cNvSpPr>
            <p:nvPr/>
          </p:nvSpPr>
          <p:spPr bwMode="auto">
            <a:xfrm>
              <a:off x="1651401" y="4273968"/>
              <a:ext cx="783447" cy="18137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>
                <a:spcAft>
                  <a:spcPts val="400"/>
                </a:spcAft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Community Advisory Committee</a:t>
              </a:r>
            </a:p>
            <a:p>
              <a:pPr marL="60325" indent="-60325"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Prevention, Screening and Surveillance</a:t>
              </a:r>
            </a:p>
            <a:p>
              <a:pPr marL="173038" lvl="1" indent="-114300">
                <a:spcAft>
                  <a:spcPts val="200"/>
                </a:spcAft>
                <a:buFont typeface="Verdana" panose="020B0604030504040204" pitchFamily="34" charset="0"/>
                <a:buChar char="–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Prevention Subcommittee</a:t>
              </a:r>
            </a:p>
            <a:p>
              <a:pPr marL="60325" indent="-60325"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Cancer Control and Survivorship</a:t>
              </a:r>
            </a:p>
            <a:p>
              <a:pPr marL="173038" lvl="1" indent="-114300">
                <a:spcAft>
                  <a:spcPts val="200"/>
                </a:spcAft>
                <a:buFont typeface="Arial" panose="020B0604020202020204" pitchFamily="34" charset="0"/>
                <a:buChar char="‒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Cardiotoxicity Subcommittee</a:t>
              </a:r>
            </a:p>
            <a:p>
              <a:pPr marL="173038" lvl="1" indent="-114300">
                <a:spcAft>
                  <a:spcPts val="200"/>
                </a:spcAft>
                <a:buFont typeface="Arial" panose="020B0604020202020204" pitchFamily="34" charset="0"/>
                <a:buChar char="‒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Symptom Science and Treatment Toxicity Subcommittee</a:t>
              </a:r>
            </a:p>
            <a:p>
              <a:pPr marL="173038" lvl="1" indent="-114300">
                <a:spcAft>
                  <a:spcPts val="200"/>
                </a:spcAft>
                <a:buFont typeface="Arial" panose="020B0604020202020204" pitchFamily="34" charset="0"/>
                <a:buChar char="‒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Psychosocial Outcomes and Health Promotion Subcommittee</a:t>
              </a:r>
            </a:p>
            <a:p>
              <a:pPr marL="347663" lvl="2" indent="-117475">
                <a:spcAft>
                  <a:spcPts val="200"/>
                </a:spcAft>
                <a:buFont typeface="Courier New" panose="02070309020205020404" pitchFamily="49" charset="0"/>
                <a:buChar char="o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Patient-Reported Outcomes Working Group</a:t>
              </a:r>
            </a:p>
            <a:p>
              <a:pPr marL="60325" indent="-60325"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Cancer Care Delivery Research </a:t>
              </a:r>
            </a:p>
            <a:p>
              <a:pPr marL="55563" indent="-55563"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Health Equity</a:t>
              </a:r>
            </a:p>
            <a:p>
              <a:pPr marL="173038" lvl="1" indent="-114300">
                <a:spcAft>
                  <a:spcPts val="200"/>
                </a:spcAft>
                <a:buFont typeface="Arial" panose="020B0604020202020204" pitchFamily="34" charset="0"/>
                <a:buChar char="‒"/>
              </a:pPr>
              <a:r>
                <a:rPr lang="en-US" sz="7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Adolescent and Young Adult Oncology Subcommittee</a:t>
              </a:r>
            </a:p>
            <a:p>
              <a:pPr marL="173038" lvl="1" indent="-114300">
                <a:spcAft>
                  <a:spcPts val="200"/>
                </a:spcAft>
                <a:buFont typeface="Arial" panose="020B0604020202020204" pitchFamily="34" charset="0"/>
                <a:buChar char="‒"/>
              </a:pPr>
              <a:r>
                <a:rPr lang="en-US" sz="7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Geriatric Oncology Working Group</a:t>
              </a:r>
              <a:endPara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TextBox 26"/>
            <p:cNvSpPr txBox="1">
              <a:spLocks noChangeArrowheads="1"/>
            </p:cNvSpPr>
            <p:nvPr/>
          </p:nvSpPr>
          <p:spPr bwMode="auto">
            <a:xfrm>
              <a:off x="1643553" y="3785859"/>
              <a:ext cx="783466" cy="2628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Cancer Control and Outcomes </a:t>
              </a:r>
            </a:p>
            <a:p>
              <a:pPr algn="ctr"/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Program</a:t>
              </a:r>
            </a:p>
          </p:txBody>
        </p:sp>
      </p:grpSp>
      <p:cxnSp>
        <p:nvCxnSpPr>
          <p:cNvPr id="111" name="Straight Connector 110"/>
          <p:cNvCxnSpPr/>
          <p:nvPr/>
        </p:nvCxnSpPr>
        <p:spPr>
          <a:xfrm>
            <a:off x="1103409" y="2119125"/>
            <a:ext cx="5853086" cy="31843"/>
          </a:xfrm>
          <a:prstGeom prst="line">
            <a:avLst/>
          </a:prstGeom>
          <a:ln cap="sq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26"/>
          <p:cNvSpPr txBox="1">
            <a:spLocks noChangeArrowheads="1"/>
          </p:cNvSpPr>
          <p:nvPr/>
        </p:nvSpPr>
        <p:spPr bwMode="auto">
          <a:xfrm>
            <a:off x="7411714" y="4153572"/>
            <a:ext cx="1551917" cy="14003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Ins="0" anchor="ctr">
            <a:spAutoFit/>
          </a:bodyPr>
          <a:lstStyle/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Central Biorepository and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Pathology Facility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Imaging Core Laboratory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Leukemia Integrated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Translational Science 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Center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Leukemia Tissue Bank</a:t>
            </a:r>
          </a:p>
          <a:p>
            <a:pPr>
              <a:spcAft>
                <a:spcPts val="200"/>
              </a:spcAft>
              <a:buFont typeface="Arial" charset="0"/>
              <a:buChar char="•"/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Thoracic Malignancies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Integrated Translational</a:t>
            </a:r>
          </a:p>
          <a:p>
            <a:pPr>
              <a:spcAft>
                <a:spcPts val="200"/>
              </a:spcAft>
            </a:pPr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Science Center</a:t>
            </a:r>
          </a:p>
        </p:txBody>
      </p:sp>
      <p:sp>
        <p:nvSpPr>
          <p:cNvPr id="95" name="TextBox 26"/>
          <p:cNvSpPr txBox="1">
            <a:spLocks noChangeArrowheads="1"/>
          </p:cNvSpPr>
          <p:nvPr/>
        </p:nvSpPr>
        <p:spPr bwMode="auto">
          <a:xfrm>
            <a:off x="3053422" y="1885950"/>
            <a:ext cx="1218090" cy="2000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Nominating Committee</a:t>
            </a:r>
          </a:p>
        </p:txBody>
      </p:sp>
      <p:sp>
        <p:nvSpPr>
          <p:cNvPr id="76" name="TextBox 26"/>
          <p:cNvSpPr txBox="1">
            <a:spLocks noChangeArrowheads="1"/>
          </p:cNvSpPr>
          <p:nvPr/>
        </p:nvSpPr>
        <p:spPr bwMode="auto">
          <a:xfrm>
            <a:off x="1997558" y="3838920"/>
            <a:ext cx="1195809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45720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Scientific Programs</a:t>
            </a:r>
          </a:p>
        </p:txBody>
      </p:sp>
      <p:sp>
        <p:nvSpPr>
          <p:cNvPr id="93" name="TextBox 26"/>
          <p:cNvSpPr txBox="1">
            <a:spLocks noChangeArrowheads="1"/>
          </p:cNvSpPr>
          <p:nvPr/>
        </p:nvSpPr>
        <p:spPr bwMode="auto">
          <a:xfrm>
            <a:off x="1173633" y="2877918"/>
            <a:ext cx="883769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Affiliate Members</a:t>
            </a:r>
          </a:p>
        </p:txBody>
      </p:sp>
      <p:sp>
        <p:nvSpPr>
          <p:cNvPr id="96" name="TextBox 26"/>
          <p:cNvSpPr txBox="1">
            <a:spLocks noChangeArrowheads="1"/>
          </p:cNvSpPr>
          <p:nvPr/>
        </p:nvSpPr>
        <p:spPr bwMode="auto">
          <a:xfrm>
            <a:off x="640925" y="3587234"/>
            <a:ext cx="883769" cy="1846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6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Affiliate Members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1758" y="4062518"/>
            <a:ext cx="1245212" cy="2681182"/>
            <a:chOff x="1091887" y="4060926"/>
            <a:chExt cx="1245212" cy="2681182"/>
          </a:xfrm>
        </p:grpSpPr>
        <p:grpSp>
          <p:nvGrpSpPr>
            <p:cNvPr id="36" name="Group 35"/>
            <p:cNvGrpSpPr/>
            <p:nvPr/>
          </p:nvGrpSpPr>
          <p:grpSpPr>
            <a:xfrm>
              <a:off x="1091887" y="4060926"/>
              <a:ext cx="1244529" cy="2389194"/>
              <a:chOff x="2409020" y="4002358"/>
              <a:chExt cx="1244529" cy="2389194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H="1">
                <a:off x="3056035" y="4002358"/>
                <a:ext cx="1036" cy="2389194"/>
              </a:xfrm>
              <a:prstGeom prst="line">
                <a:avLst/>
              </a:prstGeom>
              <a:ln cap="sq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26"/>
              <p:cNvSpPr txBox="1">
                <a:spLocks noChangeArrowheads="1"/>
              </p:cNvSpPr>
              <p:nvPr/>
            </p:nvSpPr>
            <p:spPr bwMode="auto">
              <a:xfrm>
                <a:off x="2414107" y="4626140"/>
                <a:ext cx="1234357" cy="126701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 anchorCtr="0">
                <a:spAutoFit/>
              </a:bodyPr>
              <a:lstStyle/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Breast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Gastrointestinal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Genitourinary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Head and Neck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Leukemia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Lymphoma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Melanoma</a:t>
                </a:r>
              </a:p>
              <a:p>
                <a:pPr>
                  <a:spcAft>
                    <a:spcPts val="200"/>
                  </a:spcAft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Myeloma</a:t>
                </a:r>
              </a:p>
              <a:p>
                <a:pPr>
                  <a:buFont typeface="Arial" charset="0"/>
                  <a:buChar char="•"/>
                </a:pPr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Thoracic</a:t>
                </a:r>
              </a:p>
            </p:txBody>
          </p:sp>
          <p:sp>
            <p:nvSpPr>
              <p:cNvPr id="43" name="TextBox 26"/>
              <p:cNvSpPr txBox="1">
                <a:spLocks noChangeArrowheads="1"/>
              </p:cNvSpPr>
              <p:nvPr/>
            </p:nvSpPr>
            <p:spPr bwMode="auto">
              <a:xfrm>
                <a:off x="2409020" y="4054640"/>
                <a:ext cx="1244529" cy="30777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Therapeutic Studies</a:t>
                </a:r>
              </a:p>
              <a:p>
                <a:pPr algn="ctr"/>
                <a:r>
                  <a:rPr lang="en-US" sz="7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 Program</a:t>
                </a:r>
              </a:p>
            </p:txBody>
          </p:sp>
          <p:sp>
            <p:nvSpPr>
              <p:cNvPr id="81" name="TextBox 26"/>
              <p:cNvSpPr txBox="1">
                <a:spLocks noChangeArrowheads="1"/>
              </p:cNvSpPr>
              <p:nvPr/>
            </p:nvSpPr>
            <p:spPr bwMode="auto">
              <a:xfrm>
                <a:off x="2575975" y="4397540"/>
                <a:ext cx="960120" cy="20005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700" b="1" i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Committees</a:t>
                </a:r>
              </a:p>
            </p:txBody>
          </p:sp>
        </p:grpSp>
        <p:sp>
          <p:nvSpPr>
            <p:cNvPr id="100" name="TextBox 26"/>
            <p:cNvSpPr txBox="1">
              <a:spLocks noChangeArrowheads="1"/>
            </p:cNvSpPr>
            <p:nvPr/>
          </p:nvSpPr>
          <p:spPr bwMode="auto">
            <a:xfrm>
              <a:off x="1267768" y="6049248"/>
              <a:ext cx="988915" cy="1785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00" b="1" i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Working Groups</a:t>
              </a:r>
            </a:p>
          </p:txBody>
        </p:sp>
        <p:sp>
          <p:nvSpPr>
            <p:cNvPr id="101" name="TextBox 26"/>
            <p:cNvSpPr txBox="1">
              <a:spLocks noChangeArrowheads="1"/>
            </p:cNvSpPr>
            <p:nvPr/>
          </p:nvSpPr>
          <p:spPr bwMode="auto">
            <a:xfrm>
              <a:off x="1099345" y="6275314"/>
              <a:ext cx="1237754" cy="4667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 anchorCtr="0">
              <a:spAutoFit/>
            </a:bodyPr>
            <a:lstStyle/>
            <a:p>
              <a:pPr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Brain Tumor</a:t>
              </a:r>
            </a:p>
            <a:p>
              <a:pPr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Gynecologic</a:t>
              </a:r>
            </a:p>
            <a:p>
              <a:pPr>
                <a:spcAft>
                  <a:spcPts val="200"/>
                </a:spcAft>
                <a:buFont typeface="Arial" charset="0"/>
                <a:buChar char="•"/>
              </a:pPr>
              <a:r>
                <a:rPr lang="en-US" sz="7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 Sarcoma</a:t>
              </a:r>
            </a:p>
          </p:txBody>
        </p:sp>
      </p:grpSp>
      <p:sp>
        <p:nvSpPr>
          <p:cNvPr id="98" name="TextBox 26"/>
          <p:cNvSpPr txBox="1">
            <a:spLocks noChangeArrowheads="1"/>
          </p:cNvSpPr>
          <p:nvPr/>
        </p:nvSpPr>
        <p:spPr bwMode="auto">
          <a:xfrm>
            <a:off x="2159516" y="4457700"/>
            <a:ext cx="893906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Committees</a:t>
            </a:r>
          </a:p>
        </p:txBody>
      </p:sp>
      <p:sp>
        <p:nvSpPr>
          <p:cNvPr id="106" name="TextBox 26"/>
          <p:cNvSpPr txBox="1">
            <a:spLocks noChangeArrowheads="1"/>
          </p:cNvSpPr>
          <p:nvPr/>
        </p:nvSpPr>
        <p:spPr bwMode="auto">
          <a:xfrm>
            <a:off x="4245594" y="4457700"/>
            <a:ext cx="850849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7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Committees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6107231" y="118270"/>
            <a:ext cx="3036769" cy="16671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>
              <a:lnSpc>
                <a:spcPts val="1300"/>
              </a:lnSpc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Group-wide Organizational Chart</a:t>
            </a:r>
          </a:p>
        </p:txBody>
      </p:sp>
      <p:sp>
        <p:nvSpPr>
          <p:cNvPr id="104" name="TextBox 26"/>
          <p:cNvSpPr txBox="1">
            <a:spLocks noChangeArrowheads="1"/>
          </p:cNvSpPr>
          <p:nvPr/>
        </p:nvSpPr>
        <p:spPr bwMode="auto">
          <a:xfrm>
            <a:off x="7479233" y="380733"/>
            <a:ext cx="15520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>
              <a:spcAft>
                <a:spcPts val="200"/>
              </a:spcAft>
            </a:pPr>
            <a:r>
              <a:rPr lang="en-US" sz="1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of October 14, 2019</a:t>
            </a:r>
          </a:p>
        </p:txBody>
      </p:sp>
    </p:spTree>
    <p:extLst>
      <p:ext uri="{BB962C8B-B14F-4D97-AF65-F5344CB8AC3E}">
        <p14:creationId xmlns:p14="http://schemas.microsoft.com/office/powerpoint/2010/main" val="3598885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(4:3)</PresentationFormat>
  <Paragraphs>101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2018-09-19T17:33:04Z</dcterms:created>
  <dcterms:modified xsi:type="dcterms:W3CDTF">2019-10-14T22:03:13Z</dcterms:modified>
</cp:coreProperties>
</file>