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gaud, Diane" initials="DD" lastIdx="26" clrIdx="0">
    <p:extLst>
      <p:ext uri="{19B8F6BF-5375-455C-9EA6-DF929625EA0E}">
        <p15:presenceInfo xmlns:p15="http://schemas.microsoft.com/office/powerpoint/2012/main" userId="S-1-5-21-1484341928-983260991-1231754661-12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81" autoAdjust="0"/>
    <p:restoredTop sz="96187" autoAdjust="0"/>
  </p:normalViewPr>
  <p:slideViewPr>
    <p:cSldViewPr snapToGrid="0">
      <p:cViewPr varScale="1">
        <p:scale>
          <a:sx n="67" d="100"/>
          <a:sy n="67" d="100"/>
        </p:scale>
        <p:origin x="1652" y="44"/>
      </p:cViewPr>
      <p:guideLst>
        <p:guide orient="horz" pos="175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81025-77E5-4AD3-BDD3-19B8875F2989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FC014-1C2F-4F2C-B9A5-6F3E9DE897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096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387" tIns="46695" rIns="93387" bIns="4669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6434"/>
          </a:xfrm>
          <a:prstGeom prst="rect">
            <a:avLst/>
          </a:prstGeom>
        </p:spPr>
        <p:txBody>
          <a:bodyPr vert="horz" lIns="93387" tIns="46695" rIns="93387" bIns="46695" rtlCol="0"/>
          <a:lstStyle>
            <a:lvl1pPr algn="r">
              <a:defRPr sz="1200"/>
            </a:lvl1pPr>
          </a:lstStyle>
          <a:p>
            <a:fld id="{9DC158B2-B034-417A-BA34-E4894C2D680C}" type="datetimeFigureOut">
              <a:rPr lang="en-US" smtClean="0"/>
              <a:t>7/24/2023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87" tIns="46695" rIns="93387" bIns="4669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5"/>
            <a:ext cx="5608320" cy="3660458"/>
          </a:xfrm>
          <a:prstGeom prst="rect">
            <a:avLst/>
          </a:prstGeom>
        </p:spPr>
        <p:txBody>
          <a:bodyPr vert="horz" lIns="93387" tIns="46695" rIns="93387" bIns="466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387" tIns="46695" rIns="93387" bIns="4669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6433"/>
          </a:xfrm>
          <a:prstGeom prst="rect">
            <a:avLst/>
          </a:prstGeom>
        </p:spPr>
        <p:txBody>
          <a:bodyPr vert="horz" lIns="93387" tIns="46695" rIns="93387" bIns="46695" rtlCol="0" anchor="b"/>
          <a:lstStyle>
            <a:lvl1pPr algn="r">
              <a:defRPr sz="1200"/>
            </a:lvl1pPr>
          </a:lstStyle>
          <a:p>
            <a:fld id="{C55FB63A-8985-402E-B661-9E427DB285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0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20FC9-143D-4C14-BF93-A7C618F7D3F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8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3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3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64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ight backgroun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ECOG-ACRIN_Logo_Colorrev.04.201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8" y="6477006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59303" y="6645276"/>
            <a:ext cx="184731" cy="2482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4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025" baseline="0">
                <a:solidFill>
                  <a:srgbClr val="36318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328614" y="1201738"/>
            <a:ext cx="8585200" cy="4989512"/>
          </a:xfrm>
          <a:prstGeom prst="rect">
            <a:avLst/>
          </a:prstGeom>
        </p:spPr>
        <p:txBody>
          <a:bodyPr vert="horz"/>
          <a:lstStyle>
            <a:lvl1pPr marL="289322" indent="-289322">
              <a:buFont typeface="+mj-lt"/>
              <a:buAutoNum type="arabicPeriod"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57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707231" indent="-192881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6335713" y="6432556"/>
            <a:ext cx="2228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8462964" y="6432550"/>
            <a:ext cx="45085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F35B-1AA9-4A88-97DB-748ED7B1ED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03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ight backgroun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ECOG-ACRIN_Logo_Colorrev.04.201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9" y="6477008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59303" y="6645276"/>
            <a:ext cx="184731" cy="2482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4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025" baseline="0">
                <a:solidFill>
                  <a:srgbClr val="36318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328614" y="1201738"/>
            <a:ext cx="8585200" cy="4989512"/>
          </a:xfrm>
          <a:prstGeom prst="rect">
            <a:avLst/>
          </a:prstGeom>
        </p:spPr>
        <p:txBody>
          <a:bodyPr vert="horz"/>
          <a:lstStyle>
            <a:lvl1pPr marL="289322" indent="-289322">
              <a:buFont typeface="+mj-lt"/>
              <a:buAutoNum type="arabicPeriod"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57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707231" indent="-192881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6335713" y="6432558"/>
            <a:ext cx="2228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8462964" y="6432550"/>
            <a:ext cx="45085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F35B-1AA9-4A88-97DB-748ED7B1ED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11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ight backgroun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ECOG-ACRIN_Logo_Colorrev.04.201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9" y="6477008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59303" y="6645276"/>
            <a:ext cx="184731" cy="2482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4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025" baseline="0">
                <a:solidFill>
                  <a:srgbClr val="36318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328614" y="1201738"/>
            <a:ext cx="8585200" cy="4989512"/>
          </a:xfrm>
          <a:prstGeom prst="rect">
            <a:avLst/>
          </a:prstGeom>
        </p:spPr>
        <p:txBody>
          <a:bodyPr vert="horz"/>
          <a:lstStyle>
            <a:lvl1pPr marL="289322" indent="-289322">
              <a:buFont typeface="+mj-lt"/>
              <a:buAutoNum type="arabicPeriod"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57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707231" indent="-192881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6335713" y="6432558"/>
            <a:ext cx="2228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8462964" y="6432550"/>
            <a:ext cx="45085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F35B-1AA9-4A88-97DB-748ED7B1ED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38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ight backgroun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ECOG-ACRIN_Logo_Colorrev.04.201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9" y="6477008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59303" y="6645276"/>
            <a:ext cx="184731" cy="2482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013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4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025" baseline="0">
                <a:solidFill>
                  <a:srgbClr val="36318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328614" y="1201738"/>
            <a:ext cx="8585200" cy="4989512"/>
          </a:xfrm>
          <a:prstGeom prst="rect">
            <a:avLst/>
          </a:prstGeom>
        </p:spPr>
        <p:txBody>
          <a:bodyPr vert="horz"/>
          <a:lstStyle>
            <a:lvl1pPr marL="289322" indent="-289322">
              <a:buFont typeface="+mj-lt"/>
              <a:buAutoNum type="arabicPeriod"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575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707231" indent="-192881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3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6335713" y="6432558"/>
            <a:ext cx="2228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8462964" y="6432550"/>
            <a:ext cx="45085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F35B-1AA9-4A88-97DB-748ED7B1ED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9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ight backgroun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ECOG-ACRIN_Logo_Colorrev.04.201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9" y="6477008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59303" y="6645276"/>
            <a:ext cx="184731" cy="24820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sz="1013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4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025" baseline="0">
                <a:solidFill>
                  <a:srgbClr val="36318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328614" y="1201738"/>
            <a:ext cx="8585200" cy="4989512"/>
          </a:xfrm>
          <a:prstGeom prst="rect">
            <a:avLst/>
          </a:prstGeom>
        </p:spPr>
        <p:txBody>
          <a:bodyPr vert="horz"/>
          <a:lstStyle>
            <a:lvl1pPr marL="289322" indent="-289322">
              <a:buFont typeface="+mj-lt"/>
              <a:buAutoNum type="arabicPeriod"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575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07231" indent="-192881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6335713" y="6432558"/>
            <a:ext cx="222885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8462964" y="6432550"/>
            <a:ext cx="45085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74A88-23B7-4B70-8FB6-6BF535B821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71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ghtblue background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6"/>
            <a:ext cx="9144000" cy="639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ECOG-ACRIN_Logo_Colorrev.04.201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8" y="6477006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4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025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2611" y="1201738"/>
            <a:ext cx="8129939" cy="4989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spcAft>
                <a:spcPts val="338"/>
              </a:spcAft>
              <a:buFont typeface="+mj-lt"/>
              <a:buNone/>
              <a:defRPr sz="1575" baseline="0">
                <a:solidFill>
                  <a:schemeClr val="bg1"/>
                </a:solidFill>
              </a:defRPr>
            </a:lvl1pPr>
            <a:lvl2pPr>
              <a:spcAft>
                <a:spcPts val="338"/>
              </a:spcAft>
              <a:defRPr sz="1575">
                <a:solidFill>
                  <a:schemeClr val="bg1"/>
                </a:solidFill>
              </a:defRPr>
            </a:lvl2pPr>
            <a:lvl3pPr marL="707231" indent="-192881">
              <a:spcAft>
                <a:spcPts val="338"/>
              </a:spcAft>
              <a:buClr>
                <a:schemeClr val="bg1"/>
              </a:buClr>
              <a:buFont typeface="Arial"/>
              <a:buChar char="•"/>
              <a:defRPr sz="1350">
                <a:solidFill>
                  <a:schemeClr val="bg1"/>
                </a:solidFill>
              </a:defRPr>
            </a:lvl3pPr>
            <a:lvl4pPr>
              <a:spcAft>
                <a:spcPts val="338"/>
              </a:spcAft>
              <a:defRPr sz="1350">
                <a:solidFill>
                  <a:schemeClr val="bg1"/>
                </a:solidFill>
              </a:defRPr>
            </a:lvl4pPr>
            <a:lvl5pPr>
              <a:spcAft>
                <a:spcPts val="338"/>
              </a:spcAft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8479683" y="6514371"/>
            <a:ext cx="554038" cy="350837"/>
          </a:xfrm>
          <a:prstGeom prst="rect">
            <a:avLst/>
          </a:prstGeom>
        </p:spPr>
        <p:txBody>
          <a:bodyPr/>
          <a:lstStyle>
            <a:lvl1pPr algn="ctr">
              <a:defRPr sz="619">
                <a:solidFill>
                  <a:srgbClr val="4F81BD"/>
                </a:solidFill>
              </a:defRPr>
            </a:lvl1pPr>
          </a:lstStyle>
          <a:p>
            <a:pPr>
              <a:defRPr/>
            </a:pPr>
            <a:fld id="{16ADC999-26C8-D04B-A829-B4E6BA6436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6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19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31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5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45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0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7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June 26, 2018 V1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77730-CEB3-4A6A-B50F-064877DB8C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6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>
            <a:off x="5565156" y="2345298"/>
            <a:ext cx="0" cy="45949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924531" y="3741591"/>
            <a:ext cx="4128" cy="43963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319984" y="2337786"/>
            <a:ext cx="2766" cy="1870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481796" y="1453975"/>
            <a:ext cx="23846" cy="8913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671693" y="3737647"/>
            <a:ext cx="1458" cy="122244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2924531" y="3743025"/>
            <a:ext cx="2746222" cy="138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05135" y="2337786"/>
            <a:ext cx="12409" cy="14015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6"/>
          <p:cNvSpPr txBox="1">
            <a:spLocks noChangeArrowheads="1"/>
          </p:cNvSpPr>
          <p:nvPr/>
        </p:nvSpPr>
        <p:spPr bwMode="auto">
          <a:xfrm>
            <a:off x="2362412" y="2472085"/>
            <a:ext cx="2083769" cy="9258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tl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/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Cancer Control and</a:t>
            </a:r>
          </a:p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Survivorship 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Lynne Wagner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Co-Chairs: 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Ruth Carlos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Dave Cella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Co-Chair: </a:t>
            </a:r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Michael Thompson</a:t>
            </a:r>
          </a:p>
        </p:txBody>
      </p:sp>
      <p:sp>
        <p:nvSpPr>
          <p:cNvPr id="47" name="TextBox 26"/>
          <p:cNvSpPr txBox="1">
            <a:spLocks noChangeArrowheads="1"/>
          </p:cNvSpPr>
          <p:nvPr/>
        </p:nvSpPr>
        <p:spPr bwMode="auto">
          <a:xfrm>
            <a:off x="4922089" y="3825243"/>
            <a:ext cx="1444601" cy="695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/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Psychosocial Outcomes </a:t>
            </a:r>
          </a:p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Health Promotion Subcommittee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Lynne Wagner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Co-Chair: Elyse Park</a:t>
            </a:r>
          </a:p>
        </p:txBody>
      </p:sp>
      <p:sp>
        <p:nvSpPr>
          <p:cNvPr id="90" name="TextBox 26"/>
          <p:cNvSpPr txBox="1">
            <a:spLocks noChangeArrowheads="1"/>
          </p:cNvSpPr>
          <p:nvPr/>
        </p:nvSpPr>
        <p:spPr bwMode="auto">
          <a:xfrm>
            <a:off x="2958279" y="1739881"/>
            <a:ext cx="3073244" cy="4770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74000"/>
              </a:prstClr>
            </a:outerShdw>
          </a:effectLst>
        </p:spPr>
        <p:txBody>
          <a:bodyPr wrap="square" lIns="0" rIns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NCORP Community Advisory Committee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Michael Thompson</a:t>
            </a:r>
            <a:b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Co-Chairs: </a:t>
            </a:r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Benson and Mary Lou Smith (Patient Advocate</a:t>
            </a:r>
            <a:r>
              <a:rPr lang="en-US" sz="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33" name="TextBox 26"/>
          <p:cNvSpPr txBox="1">
            <a:spLocks noChangeArrowheads="1"/>
          </p:cNvSpPr>
          <p:nvPr/>
        </p:nvSpPr>
        <p:spPr bwMode="auto">
          <a:xfrm>
            <a:off x="4660398" y="2479899"/>
            <a:ext cx="1836210" cy="11567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/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Cancer Care Delivery </a:t>
            </a:r>
          </a:p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Ruth Carlos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Co-Chairs: 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Benson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Ilana Gareen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Constantine Gatsonis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Lynne Wagner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Co-Chair: </a:t>
            </a:r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Bruce Rapkin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319984" y="2337786"/>
            <a:ext cx="6241464" cy="124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6"/>
          <p:cNvSpPr txBox="1">
            <a:spLocks noChangeArrowheads="1"/>
          </p:cNvSpPr>
          <p:nvPr/>
        </p:nvSpPr>
        <p:spPr bwMode="auto">
          <a:xfrm>
            <a:off x="4942189" y="4640304"/>
            <a:ext cx="1444601" cy="8104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508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>
              <a:spcAft>
                <a:spcPts val="225"/>
              </a:spcAft>
            </a:pPr>
            <a:r>
              <a:rPr lang="en-US" sz="7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Patient-Reported Outcomes Working Group 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Devin Peipert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Co-Chairs: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Ilana Gareen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Lari Wenzel</a:t>
            </a:r>
          </a:p>
        </p:txBody>
      </p:sp>
      <p:sp>
        <p:nvSpPr>
          <p:cNvPr id="41" name="TextBox 26"/>
          <p:cNvSpPr txBox="1">
            <a:spLocks noChangeArrowheads="1"/>
          </p:cNvSpPr>
          <p:nvPr/>
        </p:nvSpPr>
        <p:spPr bwMode="auto">
          <a:xfrm>
            <a:off x="2343330" y="3818288"/>
            <a:ext cx="1186434" cy="4509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noAutofit/>
          </a:bodyPr>
          <a:lstStyle/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Cardiotoxicity Subcommittee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Bonnie Ky </a:t>
            </a:r>
          </a:p>
        </p:txBody>
      </p:sp>
      <p:sp>
        <p:nvSpPr>
          <p:cNvPr id="45" name="TextBox 26"/>
          <p:cNvSpPr txBox="1">
            <a:spLocks noChangeArrowheads="1"/>
          </p:cNvSpPr>
          <p:nvPr/>
        </p:nvSpPr>
        <p:spPr bwMode="auto">
          <a:xfrm>
            <a:off x="719792" y="3825243"/>
            <a:ext cx="1186827" cy="4642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Prevention Subcommittee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John Kirkwood</a:t>
            </a:r>
          </a:p>
        </p:txBody>
      </p:sp>
      <p:sp>
        <p:nvSpPr>
          <p:cNvPr id="36" name="TextBox 26"/>
          <p:cNvSpPr txBox="1">
            <a:spLocks noChangeArrowheads="1"/>
          </p:cNvSpPr>
          <p:nvPr/>
        </p:nvSpPr>
        <p:spPr bwMode="auto">
          <a:xfrm>
            <a:off x="462049" y="2463126"/>
            <a:ext cx="1715870" cy="695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Prevention, Screening and Surveillance 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Etta Pisano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Co-Chair: John Kirkwood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Co-Chair: </a:t>
            </a:r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Kurt Oettel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89262" y="1042000"/>
            <a:ext cx="3408914" cy="566822"/>
          </a:xfrm>
          <a:prstGeom prst="rect">
            <a:avLst/>
          </a:prstGeom>
          <a:ln w="9525" cap="rnd"/>
          <a:effectLst>
            <a:outerShdw blurRad="12700" dist="38100" dir="2700000" sx="101000" sy="101000" algn="tl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US" sz="7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Co-Directors </a:t>
            </a:r>
          </a:p>
          <a:p>
            <a:pPr algn="ctr">
              <a:spcAft>
                <a:spcPts val="450"/>
              </a:spcAft>
            </a:pPr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Lynne Wagner, Mitchell Schnall and Peter O’Dwyer</a:t>
            </a:r>
          </a:p>
          <a:p>
            <a:pPr algn="ctr"/>
            <a:r>
              <a:rPr lang="en-US" sz="75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Co-PIs for the NCORP Research Base Grant</a:t>
            </a:r>
            <a:endParaRPr lang="en-US" sz="7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221776" y="3744411"/>
            <a:ext cx="2964" cy="1145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26"/>
          <p:cNvSpPr txBox="1">
            <a:spLocks noChangeArrowheads="1"/>
          </p:cNvSpPr>
          <p:nvPr/>
        </p:nvSpPr>
        <p:spPr bwMode="auto">
          <a:xfrm>
            <a:off x="3632710" y="3818288"/>
            <a:ext cx="1186434" cy="81047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/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Symptom Science </a:t>
            </a:r>
          </a:p>
          <a:p>
            <a:pPr algn="ctr"/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Treatment Toxicity</a:t>
            </a:r>
          </a:p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Subcommittee</a:t>
            </a: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Sheetal Kircher</a:t>
            </a:r>
            <a:endParaRPr lang="en-US" sz="75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Co-Chair: Victor Chang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7562388" y="2345298"/>
            <a:ext cx="12133" cy="319526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26"/>
          <p:cNvSpPr txBox="1">
            <a:spLocks noChangeArrowheads="1"/>
          </p:cNvSpPr>
          <p:nvPr/>
        </p:nvSpPr>
        <p:spPr bwMode="auto">
          <a:xfrm>
            <a:off x="6921643" y="3815979"/>
            <a:ext cx="1286991" cy="695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508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marL="25718"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Adolescent and Young Adult Oncology Subcommittee</a:t>
            </a:r>
          </a:p>
          <a:p>
            <a:pPr marL="25718"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John Salsman</a:t>
            </a:r>
          </a:p>
          <a:p>
            <a:pPr marL="25718"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Co-Chair: Shira Dinner</a:t>
            </a:r>
          </a:p>
        </p:txBody>
      </p:sp>
      <p:sp>
        <p:nvSpPr>
          <p:cNvPr id="30" name="TextBox 26"/>
          <p:cNvSpPr txBox="1">
            <a:spLocks noChangeArrowheads="1"/>
          </p:cNvSpPr>
          <p:nvPr/>
        </p:nvSpPr>
        <p:spPr bwMode="auto">
          <a:xfrm>
            <a:off x="6952875" y="4640304"/>
            <a:ext cx="1286991" cy="4642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508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marL="25718"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Geriatric Oncology Working Group</a:t>
            </a:r>
          </a:p>
          <a:p>
            <a:pPr marL="25718"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Efrat Dotan</a:t>
            </a:r>
          </a:p>
        </p:txBody>
      </p:sp>
      <p:sp>
        <p:nvSpPr>
          <p:cNvPr id="43" name="TextBox 26"/>
          <p:cNvSpPr txBox="1">
            <a:spLocks noChangeArrowheads="1"/>
          </p:cNvSpPr>
          <p:nvPr/>
        </p:nvSpPr>
        <p:spPr bwMode="auto">
          <a:xfrm>
            <a:off x="6682050" y="2484060"/>
            <a:ext cx="1784942" cy="5796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38100" dir="2700000" sx="101000" sy="101000" algn="tl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Equity Committee</a:t>
            </a:r>
          </a:p>
          <a:p>
            <a:pPr marL="25718"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Melissa Simon</a:t>
            </a:r>
          </a:p>
          <a:p>
            <a:pPr marL="25718"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Co-Chair: Edith Mitchell</a:t>
            </a:r>
          </a:p>
          <a:p>
            <a:pPr algn="ctr"/>
            <a:r>
              <a:rPr lang="en-US" sz="7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Co-Chair: Thomas Lad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74466" y="725181"/>
            <a:ext cx="5446351" cy="16671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Cancer Control and Outcomes Program Organizational Chart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19792" y="5689072"/>
            <a:ext cx="15520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of </a:t>
            </a:r>
            <a:r>
              <a:rPr lang="en-US" sz="1000" i="1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October 27, </a:t>
            </a:r>
            <a:r>
              <a:rPr lang="en-US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7" y="94403"/>
            <a:ext cx="2130552" cy="420624"/>
          </a:xfrm>
          <a:prstGeom prst="rect">
            <a:avLst/>
          </a:prstGeom>
        </p:spPr>
      </p:pic>
      <p:sp>
        <p:nvSpPr>
          <p:cNvPr id="32" name="TextBox 26"/>
          <p:cNvSpPr txBox="1">
            <a:spLocks noChangeArrowheads="1"/>
          </p:cNvSpPr>
          <p:nvPr/>
        </p:nvSpPr>
        <p:spPr bwMode="auto">
          <a:xfrm>
            <a:off x="6952874" y="5263314"/>
            <a:ext cx="1286991" cy="57964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2700" dist="50800" dir="2700000" sx="101000" sy="101000" algn="ctr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 lIns="0" rIns="0">
            <a:spAutoFit/>
          </a:bodyPr>
          <a:lstStyle/>
          <a:p>
            <a:pPr marL="25718" algn="ctr">
              <a:spcAft>
                <a:spcPts val="225"/>
              </a:spcAft>
            </a:pPr>
            <a:r>
              <a:rPr lang="en-US" sz="75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Sexual and Gender Minority Working Group</a:t>
            </a:r>
          </a:p>
          <a:p>
            <a:pPr marL="25718" algn="ctr"/>
            <a:r>
              <a:rPr lang="en-US" sz="75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Chair: Matthew Schabath</a:t>
            </a:r>
          </a:p>
        </p:txBody>
      </p:sp>
    </p:spTree>
    <p:extLst>
      <p:ext uri="{BB962C8B-B14F-4D97-AF65-F5344CB8AC3E}">
        <p14:creationId xmlns:p14="http://schemas.microsoft.com/office/powerpoint/2010/main" val="7712579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3835</TotalTime>
  <Words>218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1_Office Theme</vt:lpstr>
      <vt:lpstr>PowerPoint Presentation</vt:lpstr>
    </vt:vector>
  </TitlesOfParts>
  <Company>Coalition of Cancer Cooperative Groups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Dragaud, Diane</dc:creator>
  <cp:lastModifiedBy>Diane Dragaud</cp:lastModifiedBy>
  <cp:revision>230</cp:revision>
  <cp:lastPrinted>2020-01-29T16:45:20Z</cp:lastPrinted>
  <dcterms:created xsi:type="dcterms:W3CDTF">2014-10-16T21:18:07Z</dcterms:created>
  <dcterms:modified xsi:type="dcterms:W3CDTF">2023-07-24T15:06:17Z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f8122df-3707-40f2-ab84-7abdc2b46f45_Enabled">
    <vt:lpwstr>true</vt:lpwstr>
  </property>
  <property fmtid="{D5CDD505-2E9C-101B-9397-08002B2CF9AE}" pid="3" name="MSIP_Label_cf8122df-3707-40f2-ab84-7abdc2b46f45_SetDate">
    <vt:lpwstr>2023-07-24T15:06:17Z</vt:lpwstr>
  </property>
  <property fmtid="{D5CDD505-2E9C-101B-9397-08002B2CF9AE}" pid="4" name="MSIP_Label_cf8122df-3707-40f2-ab84-7abdc2b46f45_Method">
    <vt:lpwstr>Standard</vt:lpwstr>
  </property>
  <property fmtid="{D5CDD505-2E9C-101B-9397-08002B2CF9AE}" pid="5" name="MSIP_Label_cf8122df-3707-40f2-ab84-7abdc2b46f45_Name">
    <vt:lpwstr>defa4170-0d19-0005-0004-bc88714345d2</vt:lpwstr>
  </property>
  <property fmtid="{D5CDD505-2E9C-101B-9397-08002B2CF9AE}" pid="6" name="MSIP_Label_cf8122df-3707-40f2-ab84-7abdc2b46f45_SiteId">
    <vt:lpwstr>63d600fe-1a96-4ce3-963d-71d3820f2329</vt:lpwstr>
  </property>
  <property fmtid="{D5CDD505-2E9C-101B-9397-08002B2CF9AE}" pid="7" name="MSIP_Label_cf8122df-3707-40f2-ab84-7abdc2b46f45_ActionId">
    <vt:lpwstr>0c0209fb-05df-4380-ac2f-77ed5adc6f15</vt:lpwstr>
  </property>
  <property fmtid="{D5CDD505-2E9C-101B-9397-08002B2CF9AE}" pid="8" name="MSIP_Label_cf8122df-3707-40f2-ab84-7abdc2b46f45_ContentBits">
    <vt:lpwstr>0</vt:lpwstr>
  </property>
</Properties>
</file>