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6"/>
  </p:notesMasterIdLst>
  <p:sldIdLst>
    <p:sldId id="319" r:id="rId5"/>
  </p:sldIdLst>
  <p:sldSz cx="32918400" cy="19202400"/>
  <p:notesSz cx="9601200" cy="7315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44" userDrawn="1">
          <p15:clr>
            <a:srgbClr val="F26B43"/>
          </p15:clr>
        </p15:guide>
        <p15:guide id="5" pos="2056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  <p15:guide id="7" orient="horz" pos="11928" userDrawn="1">
          <p15:clr>
            <a:srgbClr val="F26B43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D54"/>
    <a:srgbClr val="39166C"/>
    <a:srgbClr val="2E398E"/>
    <a:srgbClr val="2AA9E0"/>
    <a:srgbClr val="263238"/>
    <a:srgbClr val="EEEBE9"/>
    <a:srgbClr val="EA4C89"/>
    <a:srgbClr val="FFF59D"/>
    <a:srgbClr val="FFFFFF"/>
    <a:srgbClr val="E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94503" autoAdjust="0"/>
  </p:normalViewPr>
  <p:slideViewPr>
    <p:cSldViewPr snapToGrid="0" showGuides="1">
      <p:cViewPr varScale="1">
        <p:scale>
          <a:sx n="32" d="100"/>
          <a:sy n="32" d="100"/>
        </p:scale>
        <p:origin x="162" y="336"/>
      </p:cViewPr>
      <p:guideLst>
        <p:guide pos="144"/>
        <p:guide pos="20568"/>
        <p:guide orient="horz" pos="168"/>
        <p:guide orient="horz" pos="1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914400"/>
            <a:ext cx="42291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 Template using Individual Text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142616"/>
            <a:ext cx="24688800" cy="668528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085706"/>
            <a:ext cx="24688800" cy="4636134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022350"/>
            <a:ext cx="709803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022350"/>
            <a:ext cx="2088261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787268"/>
            <a:ext cx="28392120" cy="7987664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2850498"/>
            <a:ext cx="28392120" cy="4200524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022352"/>
            <a:ext cx="2839212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707256"/>
            <a:ext cx="13926025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7014210"/>
            <a:ext cx="13926025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707256"/>
            <a:ext cx="13994608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7014210"/>
            <a:ext cx="13994608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764791"/>
            <a:ext cx="16664940" cy="1364615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764791"/>
            <a:ext cx="16664940" cy="1364615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022352"/>
            <a:ext cx="2839212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111750"/>
            <a:ext cx="2839212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7797781"/>
            <a:ext cx="11109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publications@ecog-acri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0"/>
            <a:ext cx="32918400" cy="2539157"/>
          </a:xfrm>
          <a:prstGeom prst="rect">
            <a:avLst/>
          </a:prstGeom>
          <a:solidFill>
            <a:srgbClr val="2AA9E0"/>
          </a:solidFill>
        </p:spPr>
        <p:txBody>
          <a:bodyPr wrap="square" lIns="274320" tIns="274320" rIns="274320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DEC3DA-1C54-4FCA-8123-728A6D0DC052}"/>
              </a:ext>
            </a:extLst>
          </p:cNvPr>
          <p:cNvSpPr txBox="1"/>
          <p:nvPr/>
        </p:nvSpPr>
        <p:spPr>
          <a:xfrm>
            <a:off x="11332029" y="2539157"/>
            <a:ext cx="11201400" cy="16663243"/>
          </a:xfrm>
          <a:prstGeom prst="rect">
            <a:avLst/>
          </a:prstGeom>
          <a:solidFill>
            <a:srgbClr val="100D54"/>
          </a:solidFill>
        </p:spPr>
        <p:txBody>
          <a:bodyPr wrap="square" lIns="182880" rIns="182880" bIns="274320" rtlCol="0">
            <a:noAutofit/>
          </a:bodyPr>
          <a:lstStyle/>
          <a:p>
            <a:pPr marL="91440"/>
            <a:endParaRPr lang="en-US" sz="7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7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r>
              <a:rPr lang="en-US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Conclusions/Main </a:t>
            </a:r>
            <a: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Goes Here in Plain English </a:t>
            </a:r>
          </a:p>
          <a:p>
            <a:pPr marL="91440"/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r>
              <a:rPr lang="en-US" sz="6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Important </a:t>
            </a:r>
            <a:r>
              <a:rPr lang="en-US" sz="6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en-US" sz="6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0" y="2554545"/>
            <a:ext cx="11332029" cy="3170099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Background/Methods: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Place text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Use bullets to create visual space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Only include what is necessary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-1" y="9256380"/>
            <a:ext cx="11332029" cy="5247590"/>
          </a:xfrm>
          <a:prstGeom prst="rect">
            <a:avLst/>
          </a:prstGeom>
          <a:noFill/>
        </p:spPr>
        <p:txBody>
          <a:bodyPr wrap="square" lIns="274320" tIns="45720" rIns="274320" bIns="274320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Methods: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Place text here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bullets to create visual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Only include what is necessary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Minimum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endParaRPr lang="en-US" sz="4000" dirty="0"/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A34632-24C8-466A-83D9-E07601553C0D}"/>
              </a:ext>
            </a:extLst>
          </p:cNvPr>
          <p:cNvSpPr txBox="1"/>
          <p:nvPr/>
        </p:nvSpPr>
        <p:spPr>
          <a:xfrm>
            <a:off x="22533428" y="2554545"/>
            <a:ext cx="10384971" cy="3785652"/>
          </a:xfrm>
          <a:prstGeom prst="rect">
            <a:avLst/>
          </a:prstGeom>
          <a:noFill/>
        </p:spPr>
        <p:txBody>
          <a:bodyPr wrap="square" lIns="274320" rIns="274320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Results/Graphs/Data: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Delete this text and replace with your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Charts/Comparisons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2533426" y="9185880"/>
            <a:ext cx="10384973" cy="4632037"/>
          </a:xfrm>
          <a:prstGeom prst="rect">
            <a:avLst/>
          </a:prstGeom>
          <a:noFill/>
        </p:spPr>
        <p:txBody>
          <a:bodyPr wrap="square" lIns="274320" rIns="274320" bIns="274320" rtlCol="0">
            <a:spAutoFit/>
          </a:bodyPr>
          <a:lstStyle/>
          <a:p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Future Directions for Research: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does this study help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advance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field?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2" y="597562"/>
            <a:ext cx="6891535" cy="1299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1538514" y="16643722"/>
            <a:ext cx="9793514" cy="2477601"/>
          </a:xfrm>
          <a:prstGeom prst="rect">
            <a:avLst/>
          </a:prstGeom>
          <a:noFill/>
        </p:spPr>
        <p:txBody>
          <a:bodyPr wrap="square" lIns="274320" rIns="274320" bIns="274320" rtlCol="0">
            <a:spAutoFit/>
          </a:bodyPr>
          <a:lstStyle/>
          <a:p>
            <a:pPr marL="91440" lvl="0"/>
            <a:r>
              <a:rPr lang="en-US" sz="2000" dirty="0" smtClean="0">
                <a:cs typeface="Arial" panose="020B0604020202020204" pitchFamily="34" charset="0"/>
              </a:rPr>
              <a:t>Coordinated by the ECOG-ACRIN Cancer Research Group: Peter J. O’Dwyer, MD and Mitchell D. Schnall, MD, PhD, Group Co-Chairs. Supported by the National Cancer Institute of the National Institutes of Health under awards: [</a:t>
            </a:r>
            <a:r>
              <a:rPr lang="en-US" sz="2000" i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uthor: Insert grant numbers listed in the acknowledgment section of the face page spreadsheet provided by the EA Publications Department or contact </a:t>
            </a:r>
            <a:r>
              <a:rPr lang="en-US" sz="2000" i="1" dirty="0" smtClean="0">
                <a:solidFill>
                  <a:srgbClr val="FF0000"/>
                </a:solidFill>
                <a:cs typeface="Arial" panose="020B0604020202020204" pitchFamily="34" charset="0"/>
                <a:hlinkClick r:id="rId4"/>
              </a:rPr>
              <a:t>publications@ecog-acrin.org</a:t>
            </a:r>
            <a:r>
              <a:rPr lang="en-US" sz="2000" dirty="0" smtClean="0">
                <a:cs typeface="Arial" panose="020B0604020202020204" pitchFamily="34" charset="0"/>
              </a:rPr>
              <a:t>]. This content is solely the responsibility of the authors and does not necessarily represent the official views of the National Institutes of Health.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05" y="17291433"/>
            <a:ext cx="1431565" cy="1431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585" y="85936"/>
            <a:ext cx="5249175" cy="23226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73000" y="17145611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Create and add your QR code here. Size should be at least 2 x 2 inches after printing.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1413" y="17145611"/>
            <a:ext cx="914479" cy="1329043"/>
          </a:xfrm>
          <a:prstGeom prst="rect">
            <a:avLst/>
          </a:prstGeom>
        </p:spPr>
      </p:pic>
      <p:sp>
        <p:nvSpPr>
          <p:cNvPr id="16" name="TextBox 34"/>
          <p:cNvSpPr txBox="1"/>
          <p:nvPr/>
        </p:nvSpPr>
        <p:spPr>
          <a:xfrm>
            <a:off x="11523357" y="18584498"/>
            <a:ext cx="10770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1pPr>
            <a:lvl2pPr marL="573088" indent="-115888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2pPr>
            <a:lvl3pPr marL="1147763" indent="-233363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3pPr>
            <a:lvl4pPr marL="1720850" indent="-34925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4pPr>
            <a:lvl5pPr marL="2295525" indent="-466725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Copies obtained through Quick Response (QR) Code are for personal use only and may not be reproduced without permission from the meeting organizer or the author.</a:t>
            </a:r>
            <a:endParaRPr lang="en-US" sz="1200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20750" y="2797696"/>
            <a:ext cx="634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#00000</a:t>
            </a:r>
            <a:endParaRPr lang="en-US" sz="6000" b="1" dirty="0"/>
          </a:p>
        </p:txBody>
      </p:sp>
      <p:sp>
        <p:nvSpPr>
          <p:cNvPr id="18" name="TextBox 4"/>
          <p:cNvSpPr txBox="1"/>
          <p:nvPr/>
        </p:nvSpPr>
        <p:spPr>
          <a:xfrm>
            <a:off x="272605" y="15854759"/>
            <a:ext cx="810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1pPr>
            <a:lvl2pPr marL="573088" indent="-115888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2pPr>
            <a:lvl3pPr marL="1147763" indent="-233363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3pPr>
            <a:lvl4pPr marL="1720850" indent="-34925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4pPr>
            <a:lvl5pPr marL="2295525" indent="-466725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+mn-cs"/>
              </a:defRPr>
            </a:lvl9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ClinicalTrials.gov: NCT00000000</a:t>
            </a:r>
          </a:p>
        </p:txBody>
      </p:sp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c3013fe-70f9-4ff4-8610-8d1cdb634c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4" ma:contentTypeDescription="Create a new document." ma:contentTypeScope="" ma:versionID="68c0127e6e57a44049a397b87912b0b9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c1d59cc68b7d24a7e0c1034c94f3ed8a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DF4B4D-E2FB-4D27-8E56-E0FB6F9C2260}">
  <ds:schemaRefs>
    <ds:schemaRef ds:uri="http://purl.org/dc/elements/1.1/"/>
    <ds:schemaRef ds:uri="http://schemas.microsoft.com/office/2006/documentManagement/types"/>
    <ds:schemaRef ds:uri="c358cfc3-f71e-41a5-9d77-25d9b3a30863"/>
    <ds:schemaRef ds:uri="7c3013fe-70f9-4ff4-8610-8d1cdb634c0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F768C3-CF63-4D6F-84AE-9C79B3595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237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ヒラギノ角ゴ Pro W3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Dragaud, Diane</cp:lastModifiedBy>
  <cp:revision>62</cp:revision>
  <dcterms:created xsi:type="dcterms:W3CDTF">2019-07-25T20:43:26Z</dcterms:created>
  <dcterms:modified xsi:type="dcterms:W3CDTF">2022-04-13T15:33:50Z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