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gaud, Diane" initials="DD" lastIdx="26" clrIdx="0">
    <p:extLst>
      <p:ext uri="{19B8F6BF-5375-455C-9EA6-DF929625EA0E}">
        <p15:presenceInfo xmlns:p15="http://schemas.microsoft.com/office/powerpoint/2012/main" userId="S-1-5-21-1484341928-983260991-1231754661-12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187" autoAdjust="0"/>
  </p:normalViewPr>
  <p:slideViewPr>
    <p:cSldViewPr snapToGrid="0">
      <p:cViewPr varScale="1">
        <p:scale>
          <a:sx n="128" d="100"/>
          <a:sy n="128" d="100"/>
        </p:scale>
        <p:origin x="2360" y="176"/>
      </p:cViewPr>
      <p:guideLst>
        <p:guide orient="horz" pos="17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81025-77E5-4AD3-BDD3-19B8875F2989}" type="datetimeFigureOut">
              <a:rPr lang="en-US" smtClean="0"/>
              <a:t>10/28/19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FC014-1C2F-4F2C-B9A5-6F3E9DE897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096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387" tIns="46695" rIns="93387" bIns="466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4"/>
          </a:xfrm>
          <a:prstGeom prst="rect">
            <a:avLst/>
          </a:prstGeom>
        </p:spPr>
        <p:txBody>
          <a:bodyPr vert="horz" lIns="93387" tIns="46695" rIns="93387" bIns="46695" rtlCol="0"/>
          <a:lstStyle>
            <a:lvl1pPr algn="r">
              <a:defRPr sz="1200"/>
            </a:lvl1pPr>
          </a:lstStyle>
          <a:p>
            <a:fld id="{9DC158B2-B034-417A-BA34-E4894C2D680C}" type="datetimeFigureOut">
              <a:rPr lang="en-US" smtClean="0"/>
              <a:t>10/28/19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87" tIns="46695" rIns="93387" bIns="4669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5"/>
            <a:ext cx="5608320" cy="3660458"/>
          </a:xfrm>
          <a:prstGeom prst="rect">
            <a:avLst/>
          </a:prstGeom>
        </p:spPr>
        <p:txBody>
          <a:bodyPr vert="horz" lIns="93387" tIns="46695" rIns="93387" bIns="466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387" tIns="46695" rIns="93387" bIns="466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6433"/>
          </a:xfrm>
          <a:prstGeom prst="rect">
            <a:avLst/>
          </a:prstGeom>
        </p:spPr>
        <p:txBody>
          <a:bodyPr vert="horz" lIns="93387" tIns="46695" rIns="93387" bIns="46695" rtlCol="0" anchor="b"/>
          <a:lstStyle>
            <a:lvl1pPr algn="r">
              <a:defRPr sz="1200"/>
            </a:lvl1pPr>
          </a:lstStyle>
          <a:p>
            <a:fld id="{C55FB63A-8985-402E-B661-9E427DB285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0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20FC9-143D-4C14-BF93-A7C618F7D3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8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3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3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6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8" y="6477006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6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0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1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8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74A88-23B7-4B70-8FB6-6BF535B821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7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blue background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6"/>
            <a:ext cx="9144000" cy="639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COG-ACRIN_Logo_Colorrev.04.201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8" y="6477006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2611" y="1201738"/>
            <a:ext cx="8129939" cy="4989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Aft>
                <a:spcPts val="338"/>
              </a:spcAft>
              <a:buFont typeface="+mj-lt"/>
              <a:buNone/>
              <a:defRPr sz="1575" baseline="0">
                <a:solidFill>
                  <a:schemeClr val="bg1"/>
                </a:solidFill>
              </a:defRPr>
            </a:lvl1pPr>
            <a:lvl2pPr>
              <a:spcAft>
                <a:spcPts val="338"/>
              </a:spcAft>
              <a:defRPr sz="1575">
                <a:solidFill>
                  <a:schemeClr val="bg1"/>
                </a:solidFill>
              </a:defRPr>
            </a:lvl2pPr>
            <a:lvl3pPr marL="707231" indent="-192881">
              <a:spcAft>
                <a:spcPts val="338"/>
              </a:spcAft>
              <a:buClr>
                <a:schemeClr val="bg1"/>
              </a:buClr>
              <a:buFont typeface="Arial"/>
              <a:buChar char="•"/>
              <a:defRPr sz="1350">
                <a:solidFill>
                  <a:schemeClr val="bg1"/>
                </a:solidFill>
              </a:defRPr>
            </a:lvl3pPr>
            <a:lvl4pPr>
              <a:spcAft>
                <a:spcPts val="338"/>
              </a:spcAft>
              <a:defRPr sz="1350">
                <a:solidFill>
                  <a:schemeClr val="bg1"/>
                </a:solidFill>
              </a:defRPr>
            </a:lvl4pPr>
            <a:lvl5pPr>
              <a:spcAft>
                <a:spcPts val="338"/>
              </a:spcAft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479683" y="6514371"/>
            <a:ext cx="554038" cy="350837"/>
          </a:xfrm>
          <a:prstGeom prst="rect">
            <a:avLst/>
          </a:prstGeom>
        </p:spPr>
        <p:txBody>
          <a:bodyPr/>
          <a:lstStyle>
            <a:lvl1pPr algn="ctr">
              <a:defRPr sz="619">
                <a:solidFill>
                  <a:srgbClr val="4F81BD"/>
                </a:solidFill>
              </a:defRPr>
            </a:lvl1pPr>
          </a:lstStyle>
          <a:p>
            <a:pPr>
              <a:defRPr/>
            </a:pPr>
            <a:fld id="{16ADC999-26C8-D04B-A829-B4E6BA6436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6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9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1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0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7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6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>
            <a:off x="2329760" y="4101386"/>
            <a:ext cx="4128" cy="4396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882802" y="155383"/>
            <a:ext cx="3049714" cy="54886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r"/>
            <a:r>
              <a:rPr lang="en-U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Control and Outcomes Program Organizational Chart</a:t>
            </a:r>
          </a:p>
          <a:p>
            <a:pPr algn="r">
              <a:spcBef>
                <a:spcPts val="450"/>
              </a:spcBef>
            </a:pPr>
            <a:r>
              <a:rPr lang="en-US" sz="75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of October 14, 2019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413414" y="2350780"/>
            <a:ext cx="9667" cy="192921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710404" y="2336995"/>
            <a:ext cx="1784" cy="1130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81796" y="1453975"/>
            <a:ext cx="23846" cy="8913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031407" y="4100109"/>
            <a:ext cx="2623" cy="9269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21374" y="4104830"/>
            <a:ext cx="270892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44150" y="2352467"/>
            <a:ext cx="10294" cy="218854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6"/>
          <p:cNvSpPr txBox="1">
            <a:spLocks noChangeArrowheads="1"/>
          </p:cNvSpPr>
          <p:nvPr/>
        </p:nvSpPr>
        <p:spPr bwMode="auto">
          <a:xfrm>
            <a:off x="2728117" y="2465370"/>
            <a:ext cx="1765601" cy="9258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Control and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Survivorship 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L. Wagner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 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R. Carlos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Cella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 Thompson</a:t>
            </a:r>
          </a:p>
        </p:txBody>
      </p:sp>
      <p:sp>
        <p:nvSpPr>
          <p:cNvPr id="47" name="TextBox 26"/>
          <p:cNvSpPr txBox="1">
            <a:spLocks noChangeArrowheads="1"/>
          </p:cNvSpPr>
          <p:nvPr/>
        </p:nvSpPr>
        <p:spPr bwMode="auto">
          <a:xfrm>
            <a:off x="4350604" y="4203911"/>
            <a:ext cx="1444601" cy="69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Psychosocial Outcomes 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Health Promotion 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L. Wagner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E. Park</a:t>
            </a:r>
          </a:p>
        </p:txBody>
      </p:sp>
      <p:sp>
        <p:nvSpPr>
          <p:cNvPr id="80" name="TextBox 26"/>
          <p:cNvSpPr txBox="1">
            <a:spLocks noChangeArrowheads="1"/>
          </p:cNvSpPr>
          <p:nvPr/>
        </p:nvSpPr>
        <p:spPr bwMode="auto">
          <a:xfrm>
            <a:off x="3061225" y="4196956"/>
            <a:ext cx="1186434" cy="8104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Symptom Science </a:t>
            </a:r>
          </a:p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Treatment Toxicity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S. Kircher</a:t>
            </a:r>
            <a:endParaRPr lang="en-US" sz="75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V. Chang</a:t>
            </a:r>
          </a:p>
        </p:txBody>
      </p:sp>
      <p:sp>
        <p:nvSpPr>
          <p:cNvPr id="90" name="TextBox 26"/>
          <p:cNvSpPr txBox="1">
            <a:spLocks noChangeArrowheads="1"/>
          </p:cNvSpPr>
          <p:nvPr/>
        </p:nvSpPr>
        <p:spPr bwMode="auto">
          <a:xfrm>
            <a:off x="3085813" y="1739881"/>
            <a:ext cx="2815814" cy="4770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Advisory Committee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M. Thompson</a:t>
            </a:r>
            <a:b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Benson and M.L. Smith (Patient Advocate</a:t>
            </a:r>
            <a:r>
              <a:rPr lang="en-US" sz="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43" name="TextBox 26"/>
          <p:cNvSpPr txBox="1">
            <a:spLocks noChangeArrowheads="1"/>
          </p:cNvSpPr>
          <p:nvPr/>
        </p:nvSpPr>
        <p:spPr bwMode="auto">
          <a:xfrm>
            <a:off x="6682050" y="2484060"/>
            <a:ext cx="1494867" cy="5796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Equity Committee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M. Simon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E. Mitchell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T. Lad</a:t>
            </a:r>
          </a:p>
        </p:txBody>
      </p:sp>
      <p:sp>
        <p:nvSpPr>
          <p:cNvPr id="73" name="TextBox 26"/>
          <p:cNvSpPr txBox="1">
            <a:spLocks noChangeArrowheads="1"/>
          </p:cNvSpPr>
          <p:nvPr/>
        </p:nvSpPr>
        <p:spPr bwMode="auto">
          <a:xfrm>
            <a:off x="6785988" y="3263405"/>
            <a:ext cx="1286991" cy="69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marL="25718"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Adolescent and Young Adult Oncology Subcommittee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J. Salsman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S. Luger</a:t>
            </a:r>
          </a:p>
        </p:txBody>
      </p:sp>
      <p:sp>
        <p:nvSpPr>
          <p:cNvPr id="33" name="TextBox 26"/>
          <p:cNvSpPr txBox="1">
            <a:spLocks noChangeArrowheads="1"/>
          </p:cNvSpPr>
          <p:nvPr/>
        </p:nvSpPr>
        <p:spPr bwMode="auto">
          <a:xfrm>
            <a:off x="4711852" y="2479597"/>
            <a:ext cx="1755032" cy="12721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Care</a:t>
            </a:r>
          </a:p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Delivery 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R. Carlos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 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Benson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Gareen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C. Gatsonis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 Wagner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Rapkin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708785" y="2337435"/>
            <a:ext cx="5706225" cy="105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4367418" y="4984951"/>
            <a:ext cx="1444601" cy="8104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Patient-Reported Outcomes Working Group 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L. Wagner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Gareen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 Wenzel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586402" y="2348940"/>
            <a:ext cx="2964" cy="1145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6"/>
          <p:cNvSpPr txBox="1">
            <a:spLocks noChangeArrowheads="1"/>
          </p:cNvSpPr>
          <p:nvPr/>
        </p:nvSpPr>
        <p:spPr bwMode="auto">
          <a:xfrm>
            <a:off x="1771845" y="4196956"/>
            <a:ext cx="1186434" cy="4509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no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Cardiotoxicity 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B. Ky </a:t>
            </a:r>
          </a:p>
        </p:txBody>
      </p:sp>
      <p:sp>
        <p:nvSpPr>
          <p:cNvPr id="45" name="TextBox 26"/>
          <p:cNvSpPr txBox="1">
            <a:spLocks noChangeArrowheads="1"/>
          </p:cNvSpPr>
          <p:nvPr/>
        </p:nvSpPr>
        <p:spPr bwMode="auto">
          <a:xfrm>
            <a:off x="1115372" y="3371386"/>
            <a:ext cx="1186827" cy="4642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 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R. Bergan</a:t>
            </a:r>
          </a:p>
        </p:txBody>
      </p:sp>
      <p:sp>
        <p:nvSpPr>
          <p:cNvPr id="36" name="TextBox 26"/>
          <p:cNvSpPr txBox="1">
            <a:spLocks noChangeArrowheads="1"/>
          </p:cNvSpPr>
          <p:nvPr/>
        </p:nvSpPr>
        <p:spPr bwMode="auto">
          <a:xfrm>
            <a:off x="910564" y="2463126"/>
            <a:ext cx="1601465" cy="69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Prevention, Screening and Surveillance 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E. Pisano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R. Bergan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 Oettel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1043" y="1043837"/>
            <a:ext cx="2377124" cy="566822"/>
          </a:xfrm>
          <a:prstGeom prst="rect">
            <a:avLst/>
          </a:prstGeom>
          <a:ln w="9525" cap="rnd"/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7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Co-Directors </a:t>
            </a:r>
          </a:p>
          <a:p>
            <a:pPr algn="ctr">
              <a:spcAft>
                <a:spcPts val="450"/>
              </a:spcAft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 Wagner, M. Schnall and P. O’Dwyer</a:t>
            </a:r>
          </a:p>
          <a:p>
            <a:pPr algn="ctr"/>
            <a:r>
              <a:rPr lang="en-US" sz="7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Co-PIs for NCORP Research Base Grant</a:t>
            </a:r>
            <a:endParaRPr lang="en-US" sz="7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6"/>
          <p:cNvSpPr txBox="1">
            <a:spLocks noChangeArrowheads="1"/>
          </p:cNvSpPr>
          <p:nvPr/>
        </p:nvSpPr>
        <p:spPr bwMode="auto">
          <a:xfrm>
            <a:off x="6764164" y="4062496"/>
            <a:ext cx="1286991" cy="4642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marL="25718"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Geriatric Oncology Working Group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E. Dotan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0" y="263371"/>
            <a:ext cx="1456007" cy="39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579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2612</TotalTime>
  <Words>225</Words>
  <Application>Microsoft Macintosh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1_Office Theme</vt:lpstr>
      <vt:lpstr>PowerPoint Presentation</vt:lpstr>
    </vt:vector>
  </TitlesOfParts>
  <Company>Coalition of Cancer Cooperative Groups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Dragaud, Diane</dc:creator>
  <cp:lastModifiedBy>Microsoft Office User</cp:lastModifiedBy>
  <cp:revision>206</cp:revision>
  <cp:lastPrinted>2018-10-19T20:43:39Z</cp:lastPrinted>
  <dcterms:created xsi:type="dcterms:W3CDTF">2014-10-16T21:18:07Z</dcterms:created>
  <dcterms:modified xsi:type="dcterms:W3CDTF">2019-10-28T20:03:20Z</dcterms:modified>
</cp:coreProperties>
</file>